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4"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05493"/>
    <a:srgbClr val="F2F4F8"/>
    <a:srgbClr val="121619"/>
    <a:srgbClr val="F2F2F2"/>
    <a:srgbClr val="145579"/>
    <a:srgbClr val="3A6483"/>
    <a:srgbClr val="204E79"/>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41"/>
    <p:restoredTop sz="96997"/>
  </p:normalViewPr>
  <p:slideViewPr>
    <p:cSldViewPr snapToGrid="0" snapToObjects="1">
      <p:cViewPr varScale="1">
        <p:scale>
          <a:sx n="82" d="100"/>
          <a:sy n="82" d="100"/>
        </p:scale>
        <p:origin x="176" y="1864"/>
      </p:cViewPr>
      <p:guideLst>
        <p:guide orient="horz" pos="2160"/>
        <p:guide pos="3840"/>
      </p:guideLst>
    </p:cSldViewPr>
  </p:slideViewPr>
  <p:outlineViewPr>
    <p:cViewPr>
      <p:scale>
        <a:sx n="33" d="100"/>
        <a:sy n="33" d="100"/>
      </p:scale>
      <p:origin x="0" y="-1633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DD2-5B47-A676-2FEEF3A69161}"/>
            </c:ext>
          </c:extLst>
        </c:ser>
        <c:ser>
          <c:idx val="1"/>
          <c:order val="1"/>
          <c:tx>
            <c:strRef>
              <c:f>Sheet1!$C$1</c:f>
              <c:strCache>
                <c:ptCount val="1"/>
                <c:pt idx="0">
                  <c:v>Series 2</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DD2-5B47-A676-2FEEF3A69161}"/>
            </c:ext>
          </c:extLst>
        </c:ser>
        <c:ser>
          <c:idx val="2"/>
          <c:order val="2"/>
          <c:tx>
            <c:strRef>
              <c:f>Sheet1!$D$1</c:f>
              <c:strCache>
                <c:ptCount val="1"/>
                <c:pt idx="0">
                  <c:v>Series 3</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DD2-5B47-A676-2FEEF3A69161}"/>
            </c:ext>
          </c:extLst>
        </c:ser>
        <c:dLbls>
          <c:showLegendKey val="0"/>
          <c:showVal val="0"/>
          <c:showCatName val="0"/>
          <c:showSerName val="0"/>
          <c:showPercent val="0"/>
          <c:showBubbleSize val="0"/>
        </c:dLbls>
        <c:gapWidth val="100"/>
        <c:axId val="795561744"/>
        <c:axId val="501299200"/>
      </c:barChart>
      <c:catAx>
        <c:axId val="795561744"/>
        <c:scaling>
          <c:orientation val="minMax"/>
        </c:scaling>
        <c:delete val="1"/>
        <c:axPos val="l"/>
        <c:numFmt formatCode="General" sourceLinked="1"/>
        <c:majorTickMark val="none"/>
        <c:minorTickMark val="none"/>
        <c:tickLblPos val="nextTo"/>
        <c:crossAx val="501299200"/>
        <c:crosses val="autoZero"/>
        <c:auto val="1"/>
        <c:lblAlgn val="ctr"/>
        <c:lblOffset val="100"/>
        <c:noMultiLvlLbl val="0"/>
      </c:catAx>
      <c:valAx>
        <c:axId val="501299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795561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Sheet1!$A$2:$A$8</c:f>
              <c:numCache>
                <c:formatCode>General</c:formatCode>
                <c:ptCount val="7"/>
                <c:pt idx="0">
                  <c:v>0.7</c:v>
                </c:pt>
                <c:pt idx="1">
                  <c:v>1.8</c:v>
                </c:pt>
                <c:pt idx="2">
                  <c:v>2.6</c:v>
                </c:pt>
                <c:pt idx="3">
                  <c:v>1.2</c:v>
                </c:pt>
                <c:pt idx="4">
                  <c:v>1.3</c:v>
                </c:pt>
                <c:pt idx="5">
                  <c:v>0.3</c:v>
                </c:pt>
                <c:pt idx="6">
                  <c:v>2.7</c:v>
                </c:pt>
              </c:numCache>
            </c:numRef>
          </c:xVal>
          <c:yVal>
            <c:numRef>
              <c:f>Sheet1!$B$2:$B$8</c:f>
              <c:numCache>
                <c:formatCode>General</c:formatCode>
                <c:ptCount val="7"/>
                <c:pt idx="0">
                  <c:v>2.7</c:v>
                </c:pt>
                <c:pt idx="1">
                  <c:v>3.2</c:v>
                </c:pt>
                <c:pt idx="2">
                  <c:v>0.8</c:v>
                </c:pt>
                <c:pt idx="3">
                  <c:v>3.4</c:v>
                </c:pt>
                <c:pt idx="4">
                  <c:v>2.4</c:v>
                </c:pt>
                <c:pt idx="5">
                  <c:v>1.7</c:v>
                </c:pt>
                <c:pt idx="6">
                  <c:v>4.5</c:v>
                </c:pt>
              </c:numCache>
            </c:numRef>
          </c:yVal>
          <c:smooth val="0"/>
          <c:extLst>
            <c:ext xmlns:c16="http://schemas.microsoft.com/office/drawing/2014/chart" uri="{C3380CC4-5D6E-409C-BE32-E72D297353CC}">
              <c16:uniqueId val="{00000000-83B6-4F45-AD3B-25BECFA73094}"/>
            </c:ext>
          </c:extLst>
        </c:ser>
        <c:dLbls>
          <c:showLegendKey val="0"/>
          <c:showVal val="0"/>
          <c:showCatName val="0"/>
          <c:showSerName val="0"/>
          <c:showPercent val="0"/>
          <c:showBubbleSize val="0"/>
        </c:dLbls>
        <c:axId val="482068160"/>
        <c:axId val="482069840"/>
      </c:scatterChart>
      <c:valAx>
        <c:axId val="482068160"/>
        <c:scaling>
          <c:orientation val="minMax"/>
        </c:scaling>
        <c:delete val="0"/>
        <c:axPos val="b"/>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2069840"/>
        <c:crosses val="autoZero"/>
        <c:crossBetween val="midCat"/>
      </c:valAx>
      <c:valAx>
        <c:axId val="482069840"/>
        <c:scaling>
          <c:orientation val="minMax"/>
        </c:scaling>
        <c:delete val="0"/>
        <c:axPos val="l"/>
        <c:majorGridlines>
          <c:spPr>
            <a:ln w="9525" cap="flat" cmpd="sng" algn="ctr">
              <a:solidFill>
                <a:schemeClr val="dk1">
                  <a:lumMod val="65000"/>
                  <a:lumOff val="35000"/>
                  <a:alpha val="75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2068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a:solidFill>
                <a:schemeClr val="accent1"/>
              </a:solidFill>
            </a:ln>
            <a:effectLst>
              <a:glow rad="139700">
                <a:schemeClr val="accent1">
                  <a:satMod val="175000"/>
                  <a:alpha val="14000"/>
                </a:schemeClr>
              </a:glow>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7639-894D-8C60-5C6EF5F07E59}"/>
            </c:ext>
          </c:extLst>
        </c:ser>
        <c:ser>
          <c:idx val="1"/>
          <c:order val="1"/>
          <c:tx>
            <c:strRef>
              <c:f>Sheet1!$C$1</c:f>
              <c:strCache>
                <c:ptCount val="1"/>
                <c:pt idx="0">
                  <c:v>Series 2</c:v>
                </c:pt>
              </c:strCache>
            </c:strRef>
          </c:tx>
          <c:spPr>
            <a:ln w="22225" cap="rnd">
              <a:solidFill>
                <a:schemeClr val="accent2"/>
              </a:solidFill>
            </a:ln>
            <a:effectLst>
              <a:glow rad="139700">
                <a:schemeClr val="accent2">
                  <a:satMod val="175000"/>
                  <a:alpha val="14000"/>
                </a:schemeClr>
              </a:glow>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7639-894D-8C60-5C6EF5F07E59}"/>
            </c:ext>
          </c:extLst>
        </c:ser>
        <c:ser>
          <c:idx val="2"/>
          <c:order val="2"/>
          <c:tx>
            <c:strRef>
              <c:f>Sheet1!$D$1</c:f>
              <c:strCache>
                <c:ptCount val="1"/>
                <c:pt idx="0">
                  <c:v>Series 3</c:v>
                </c:pt>
              </c:strCache>
            </c:strRef>
          </c:tx>
          <c:spPr>
            <a:ln w="22225" cap="rnd">
              <a:solidFill>
                <a:schemeClr val="accent3"/>
              </a:solidFill>
            </a:ln>
            <a:effectLst>
              <a:glow rad="139700">
                <a:schemeClr val="accent3">
                  <a:satMod val="175000"/>
                  <a:alpha val="14000"/>
                </a:schemeClr>
              </a:glow>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7639-894D-8C60-5C6EF5F07E59}"/>
            </c:ext>
          </c:extLst>
        </c:ser>
        <c:dLbls>
          <c:showLegendKey val="0"/>
          <c:showVal val="0"/>
          <c:showCatName val="0"/>
          <c:showSerName val="0"/>
          <c:showPercent val="0"/>
          <c:showBubbleSize val="0"/>
        </c:dLbls>
        <c:smooth val="0"/>
        <c:axId val="481988192"/>
        <c:axId val="481863616"/>
      </c:lineChart>
      <c:catAx>
        <c:axId val="481988192"/>
        <c:scaling>
          <c:orientation val="minMax"/>
        </c:scaling>
        <c:delete val="1"/>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crossAx val="481863616"/>
        <c:crosses val="autoZero"/>
        <c:auto val="1"/>
        <c:lblAlgn val="ctr"/>
        <c:lblOffset val="100"/>
        <c:noMultiLvlLbl val="0"/>
      </c:catAx>
      <c:valAx>
        <c:axId val="481863616"/>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819881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75A712-ABF7-D942-9F5D-439FEB8F693A}" type="doc">
      <dgm:prSet loTypeId="urn:microsoft.com/office/officeart/2005/8/layout/process1" loCatId="" qsTypeId="urn:microsoft.com/office/officeart/2005/8/quickstyle/simple1" qsCatId="simple" csTypeId="urn:microsoft.com/office/officeart/2005/8/colors/accent5_2" csCatId="accent5" phldr="1"/>
      <dgm:spPr/>
    </dgm:pt>
    <dgm:pt modelId="{DEF5B9C0-FBCA-6F4C-998E-D4D8D45DCE1B}">
      <dgm:prSet phldrT="[Text]" custT="1"/>
      <dgm:spPr/>
      <dgm:t>
        <a:bodyPr/>
        <a:lstStyle/>
        <a:p>
          <a:r>
            <a:rPr lang="en-US" sz="1600" dirty="0"/>
            <a:t>Request Data using Space X Rest API</a:t>
          </a:r>
        </a:p>
      </dgm:t>
    </dgm:pt>
    <dgm:pt modelId="{55A77272-66B1-CB4A-8C83-F2F8AB3ACAE1}" type="parTrans" cxnId="{AB61ECAE-795A-3E49-A6A9-65023F8F36FE}">
      <dgm:prSet/>
      <dgm:spPr/>
      <dgm:t>
        <a:bodyPr/>
        <a:lstStyle/>
        <a:p>
          <a:endParaRPr lang="en-US"/>
        </a:p>
      </dgm:t>
    </dgm:pt>
    <dgm:pt modelId="{C32506F3-8F29-C04E-87AF-48AEEF32FB78}" type="sibTrans" cxnId="{AB61ECAE-795A-3E49-A6A9-65023F8F36FE}">
      <dgm:prSet/>
      <dgm:spPr/>
      <dgm:t>
        <a:bodyPr/>
        <a:lstStyle/>
        <a:p>
          <a:endParaRPr lang="en-US"/>
        </a:p>
      </dgm:t>
    </dgm:pt>
    <dgm:pt modelId="{4163758F-462C-B143-A08E-A4F983CD63E5}">
      <dgm:prSet phldrT="[Text]" custT="1"/>
      <dgm:spPr/>
      <dgm:t>
        <a:bodyPr/>
        <a:lstStyle/>
        <a:p>
          <a:pPr algn="ctr"/>
          <a:r>
            <a:rPr lang="en-US" sz="1600" dirty="0"/>
            <a:t>Parse the Space X launch data in JSON</a:t>
          </a:r>
        </a:p>
      </dgm:t>
    </dgm:pt>
    <dgm:pt modelId="{E106516C-0979-314A-A919-D324F0EAC833}" type="parTrans" cxnId="{250B1263-A1D8-8549-8326-FF4E57FC577B}">
      <dgm:prSet/>
      <dgm:spPr/>
      <dgm:t>
        <a:bodyPr/>
        <a:lstStyle/>
        <a:p>
          <a:endParaRPr lang="en-US"/>
        </a:p>
      </dgm:t>
    </dgm:pt>
    <dgm:pt modelId="{FEF41C66-C37D-954B-8B8C-693553F88DF1}" type="sibTrans" cxnId="{250B1263-A1D8-8549-8326-FF4E57FC577B}">
      <dgm:prSet/>
      <dgm:spPr/>
      <dgm:t>
        <a:bodyPr/>
        <a:lstStyle/>
        <a:p>
          <a:endParaRPr lang="en-US"/>
        </a:p>
      </dgm:t>
    </dgm:pt>
    <dgm:pt modelId="{10A6B3D6-A74D-FE4D-A740-2C9721D8CC58}">
      <dgm:prSet phldrT="[Text]" custT="1"/>
      <dgm:spPr/>
      <dgm:t>
        <a:bodyPr/>
        <a:lstStyle/>
        <a:p>
          <a:r>
            <a:rPr lang="en-US" sz="1600" dirty="0" err="1"/>
            <a:t>Normalise</a:t>
          </a:r>
          <a:r>
            <a:rPr lang="en-US" sz="1600" dirty="0"/>
            <a:t> the data into a flat csv file</a:t>
          </a:r>
        </a:p>
      </dgm:t>
    </dgm:pt>
    <dgm:pt modelId="{4559C138-F390-C047-A978-46B0CE33362C}" type="parTrans" cxnId="{3DB3B87A-1F40-C84B-9EE4-8764720C83D0}">
      <dgm:prSet/>
      <dgm:spPr/>
      <dgm:t>
        <a:bodyPr/>
        <a:lstStyle/>
        <a:p>
          <a:endParaRPr lang="en-US"/>
        </a:p>
      </dgm:t>
    </dgm:pt>
    <dgm:pt modelId="{18D1F77B-CBF4-2847-934B-5936AA204006}" type="sibTrans" cxnId="{3DB3B87A-1F40-C84B-9EE4-8764720C83D0}">
      <dgm:prSet/>
      <dgm:spPr/>
      <dgm:t>
        <a:bodyPr/>
        <a:lstStyle/>
        <a:p>
          <a:endParaRPr lang="en-US"/>
        </a:p>
      </dgm:t>
    </dgm:pt>
    <dgm:pt modelId="{FA494841-1609-E148-ADE6-1F9EB3188C58}" type="pres">
      <dgm:prSet presAssocID="{6975A712-ABF7-D942-9F5D-439FEB8F693A}" presName="Name0" presStyleCnt="0">
        <dgm:presLayoutVars>
          <dgm:dir/>
          <dgm:resizeHandles val="exact"/>
        </dgm:presLayoutVars>
      </dgm:prSet>
      <dgm:spPr/>
    </dgm:pt>
    <dgm:pt modelId="{B2A527AA-42D7-0440-B0C2-C04641C5DAFE}" type="pres">
      <dgm:prSet presAssocID="{DEF5B9C0-FBCA-6F4C-998E-D4D8D45DCE1B}" presName="node" presStyleLbl="node1" presStyleIdx="0" presStyleCnt="3">
        <dgm:presLayoutVars>
          <dgm:bulletEnabled val="1"/>
        </dgm:presLayoutVars>
      </dgm:prSet>
      <dgm:spPr/>
    </dgm:pt>
    <dgm:pt modelId="{A98D075F-8068-1F4C-846F-8F4EA7E3596B}" type="pres">
      <dgm:prSet presAssocID="{C32506F3-8F29-C04E-87AF-48AEEF32FB78}" presName="sibTrans" presStyleLbl="sibTrans2D1" presStyleIdx="0" presStyleCnt="2"/>
      <dgm:spPr/>
    </dgm:pt>
    <dgm:pt modelId="{1FD01623-7F1F-8B4B-862F-D23DDC168D15}" type="pres">
      <dgm:prSet presAssocID="{C32506F3-8F29-C04E-87AF-48AEEF32FB78}" presName="connectorText" presStyleLbl="sibTrans2D1" presStyleIdx="0" presStyleCnt="2"/>
      <dgm:spPr/>
    </dgm:pt>
    <dgm:pt modelId="{0AC5C6F0-9E76-8440-8614-8D651A146569}" type="pres">
      <dgm:prSet presAssocID="{4163758F-462C-B143-A08E-A4F983CD63E5}" presName="node" presStyleLbl="node1" presStyleIdx="1" presStyleCnt="3">
        <dgm:presLayoutVars>
          <dgm:bulletEnabled val="1"/>
        </dgm:presLayoutVars>
      </dgm:prSet>
      <dgm:spPr/>
    </dgm:pt>
    <dgm:pt modelId="{FECDD5AB-78F9-434E-8EB7-4CA202509E9E}" type="pres">
      <dgm:prSet presAssocID="{FEF41C66-C37D-954B-8B8C-693553F88DF1}" presName="sibTrans" presStyleLbl="sibTrans2D1" presStyleIdx="1" presStyleCnt="2"/>
      <dgm:spPr/>
    </dgm:pt>
    <dgm:pt modelId="{BBB4E231-8E11-054F-859B-5EEB94C9B474}" type="pres">
      <dgm:prSet presAssocID="{FEF41C66-C37D-954B-8B8C-693553F88DF1}" presName="connectorText" presStyleLbl="sibTrans2D1" presStyleIdx="1" presStyleCnt="2"/>
      <dgm:spPr/>
    </dgm:pt>
    <dgm:pt modelId="{7706857E-4978-3341-A529-DCA4F14A2D31}" type="pres">
      <dgm:prSet presAssocID="{10A6B3D6-A74D-FE4D-A740-2C9721D8CC58}" presName="node" presStyleLbl="node1" presStyleIdx="2" presStyleCnt="3">
        <dgm:presLayoutVars>
          <dgm:bulletEnabled val="1"/>
        </dgm:presLayoutVars>
      </dgm:prSet>
      <dgm:spPr/>
    </dgm:pt>
  </dgm:ptLst>
  <dgm:cxnLst>
    <dgm:cxn modelId="{01F63A07-C2BF-1E46-8583-2BB5D8AA8411}" type="presOf" srcId="{FEF41C66-C37D-954B-8B8C-693553F88DF1}" destId="{FECDD5AB-78F9-434E-8EB7-4CA202509E9E}" srcOrd="0" destOrd="0" presId="urn:microsoft.com/office/officeart/2005/8/layout/process1"/>
    <dgm:cxn modelId="{86C66620-EC61-D24E-A049-C4FB082B2E69}" type="presOf" srcId="{C32506F3-8F29-C04E-87AF-48AEEF32FB78}" destId="{A98D075F-8068-1F4C-846F-8F4EA7E3596B}" srcOrd="0" destOrd="0" presId="urn:microsoft.com/office/officeart/2005/8/layout/process1"/>
    <dgm:cxn modelId="{737D1344-D1D0-B94B-968A-51C44B842CBE}" type="presOf" srcId="{10A6B3D6-A74D-FE4D-A740-2C9721D8CC58}" destId="{7706857E-4978-3341-A529-DCA4F14A2D31}" srcOrd="0" destOrd="0" presId="urn:microsoft.com/office/officeart/2005/8/layout/process1"/>
    <dgm:cxn modelId="{250B1263-A1D8-8549-8326-FF4E57FC577B}" srcId="{6975A712-ABF7-D942-9F5D-439FEB8F693A}" destId="{4163758F-462C-B143-A08E-A4F983CD63E5}" srcOrd="1" destOrd="0" parTransId="{E106516C-0979-314A-A919-D324F0EAC833}" sibTransId="{FEF41C66-C37D-954B-8B8C-693553F88DF1}"/>
    <dgm:cxn modelId="{E9518869-458C-1D4E-BFE1-BC450C6E4805}" type="presOf" srcId="{4163758F-462C-B143-A08E-A4F983CD63E5}" destId="{0AC5C6F0-9E76-8440-8614-8D651A146569}" srcOrd="0" destOrd="0" presId="urn:microsoft.com/office/officeart/2005/8/layout/process1"/>
    <dgm:cxn modelId="{3DB3B87A-1F40-C84B-9EE4-8764720C83D0}" srcId="{6975A712-ABF7-D942-9F5D-439FEB8F693A}" destId="{10A6B3D6-A74D-FE4D-A740-2C9721D8CC58}" srcOrd="2" destOrd="0" parTransId="{4559C138-F390-C047-A978-46B0CE33362C}" sibTransId="{18D1F77B-CBF4-2847-934B-5936AA204006}"/>
    <dgm:cxn modelId="{2FF3B37D-B389-2046-9F95-7A499C7560BF}" type="presOf" srcId="{C32506F3-8F29-C04E-87AF-48AEEF32FB78}" destId="{1FD01623-7F1F-8B4B-862F-D23DDC168D15}" srcOrd="1" destOrd="0" presId="urn:microsoft.com/office/officeart/2005/8/layout/process1"/>
    <dgm:cxn modelId="{B492F496-636F-8542-948D-255AB7C00EB5}" type="presOf" srcId="{FEF41C66-C37D-954B-8B8C-693553F88DF1}" destId="{BBB4E231-8E11-054F-859B-5EEB94C9B474}" srcOrd="1" destOrd="0" presId="urn:microsoft.com/office/officeart/2005/8/layout/process1"/>
    <dgm:cxn modelId="{AB61ECAE-795A-3E49-A6A9-65023F8F36FE}" srcId="{6975A712-ABF7-D942-9F5D-439FEB8F693A}" destId="{DEF5B9C0-FBCA-6F4C-998E-D4D8D45DCE1B}" srcOrd="0" destOrd="0" parTransId="{55A77272-66B1-CB4A-8C83-F2F8AB3ACAE1}" sibTransId="{C32506F3-8F29-C04E-87AF-48AEEF32FB78}"/>
    <dgm:cxn modelId="{F7F0C4B4-5FB2-1A47-90A5-8D7B2E5B8D5F}" type="presOf" srcId="{6975A712-ABF7-D942-9F5D-439FEB8F693A}" destId="{FA494841-1609-E148-ADE6-1F9EB3188C58}" srcOrd="0" destOrd="0" presId="urn:microsoft.com/office/officeart/2005/8/layout/process1"/>
    <dgm:cxn modelId="{3D9E92DA-45DD-CF4A-9BDF-4DEB53217169}" type="presOf" srcId="{DEF5B9C0-FBCA-6F4C-998E-D4D8D45DCE1B}" destId="{B2A527AA-42D7-0440-B0C2-C04641C5DAFE}" srcOrd="0" destOrd="0" presId="urn:microsoft.com/office/officeart/2005/8/layout/process1"/>
    <dgm:cxn modelId="{560F96C5-752D-0545-8626-2096EDCEC3E2}" type="presParOf" srcId="{FA494841-1609-E148-ADE6-1F9EB3188C58}" destId="{B2A527AA-42D7-0440-B0C2-C04641C5DAFE}" srcOrd="0" destOrd="0" presId="urn:microsoft.com/office/officeart/2005/8/layout/process1"/>
    <dgm:cxn modelId="{3A2A5763-D327-F142-9F01-8F1133B5B847}" type="presParOf" srcId="{FA494841-1609-E148-ADE6-1F9EB3188C58}" destId="{A98D075F-8068-1F4C-846F-8F4EA7E3596B}" srcOrd="1" destOrd="0" presId="urn:microsoft.com/office/officeart/2005/8/layout/process1"/>
    <dgm:cxn modelId="{6A44CE71-0C54-7C46-8A54-5AA9747AF497}" type="presParOf" srcId="{A98D075F-8068-1F4C-846F-8F4EA7E3596B}" destId="{1FD01623-7F1F-8B4B-862F-D23DDC168D15}" srcOrd="0" destOrd="0" presId="urn:microsoft.com/office/officeart/2005/8/layout/process1"/>
    <dgm:cxn modelId="{E9FF1B83-4366-C643-AEB8-0CB99EF2368A}" type="presParOf" srcId="{FA494841-1609-E148-ADE6-1F9EB3188C58}" destId="{0AC5C6F0-9E76-8440-8614-8D651A146569}" srcOrd="2" destOrd="0" presId="urn:microsoft.com/office/officeart/2005/8/layout/process1"/>
    <dgm:cxn modelId="{2E717D53-4732-2A44-B903-23C5923F4AC7}" type="presParOf" srcId="{FA494841-1609-E148-ADE6-1F9EB3188C58}" destId="{FECDD5AB-78F9-434E-8EB7-4CA202509E9E}" srcOrd="3" destOrd="0" presId="urn:microsoft.com/office/officeart/2005/8/layout/process1"/>
    <dgm:cxn modelId="{33B025F2-FA3B-0548-9FB6-97BA4C6F1529}" type="presParOf" srcId="{FECDD5AB-78F9-434E-8EB7-4CA202509E9E}" destId="{BBB4E231-8E11-054F-859B-5EEB94C9B474}" srcOrd="0" destOrd="0" presId="urn:microsoft.com/office/officeart/2005/8/layout/process1"/>
    <dgm:cxn modelId="{26449A61-BEDB-2A4E-ADD4-A10835BAEB32}" type="presParOf" srcId="{FA494841-1609-E148-ADE6-1F9EB3188C58}" destId="{7706857E-4978-3341-A529-DCA4F14A2D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71396A-3DA0-2548-BC11-637E56AF7399}" type="doc">
      <dgm:prSet loTypeId="urn:microsoft.com/office/officeart/2005/8/layout/hProcess9" loCatId="" qsTypeId="urn:microsoft.com/office/officeart/2005/8/quickstyle/simple4" qsCatId="simple" csTypeId="urn:microsoft.com/office/officeart/2005/8/colors/accent0_3" csCatId="mainScheme" phldr="1"/>
      <dgm:spPr/>
    </dgm:pt>
    <dgm:pt modelId="{D5A4B6DE-A90B-434E-B67A-1445BE09DCFE}">
      <dgm:prSet phldrT="[Text]" custT="1"/>
      <dgm:spPr/>
      <dgm:t>
        <a:bodyPr/>
        <a:lstStyle/>
        <a:p>
          <a:pPr algn="ctr"/>
          <a:r>
            <a:rPr lang="en-US" sz="1600" dirty="0"/>
            <a:t>Request HTML response from </a:t>
          </a:r>
          <a:r>
            <a:rPr lang="en-US" sz="1400" dirty="0"/>
            <a:t>Wikipedia</a:t>
          </a:r>
          <a:endParaRPr lang="en-US" sz="1600" dirty="0"/>
        </a:p>
      </dgm:t>
    </dgm:pt>
    <dgm:pt modelId="{BB96508E-CC8C-EF4A-A6D0-CBA64605A2A2}" type="parTrans" cxnId="{7B554BD8-F1F6-AA4A-A328-79A7E8837D1F}">
      <dgm:prSet/>
      <dgm:spPr/>
      <dgm:t>
        <a:bodyPr/>
        <a:lstStyle/>
        <a:p>
          <a:pPr algn="ctr"/>
          <a:endParaRPr lang="en-US"/>
        </a:p>
      </dgm:t>
    </dgm:pt>
    <dgm:pt modelId="{6B98D09D-148A-4549-8958-80475C5B5451}" type="sibTrans" cxnId="{7B554BD8-F1F6-AA4A-A328-79A7E8837D1F}">
      <dgm:prSet/>
      <dgm:spPr/>
      <dgm:t>
        <a:bodyPr/>
        <a:lstStyle/>
        <a:p>
          <a:pPr algn="ctr"/>
          <a:endParaRPr lang="en-US"/>
        </a:p>
      </dgm:t>
    </dgm:pt>
    <dgm:pt modelId="{8CAC7497-6AAC-F940-AD58-7173293CFB03}">
      <dgm:prSet phldrT="[Text]" custT="1"/>
      <dgm:spPr/>
      <dgm:t>
        <a:bodyPr/>
        <a:lstStyle/>
        <a:p>
          <a:pPr algn="ctr"/>
          <a:r>
            <a:rPr lang="en-US" sz="1600" dirty="0"/>
            <a:t>Create </a:t>
          </a:r>
          <a:r>
            <a:rPr lang="en-US" sz="1600" dirty="0" err="1"/>
            <a:t>BeautifulSoup</a:t>
          </a:r>
          <a:r>
            <a:rPr lang="en-US" sz="1600" dirty="0"/>
            <a:t> object from HTML response</a:t>
          </a:r>
        </a:p>
      </dgm:t>
    </dgm:pt>
    <dgm:pt modelId="{6FB36EF6-F3FB-5F4F-8953-6D2641B0D74E}" type="parTrans" cxnId="{6C7F3120-1583-A948-98F8-A015878404F4}">
      <dgm:prSet/>
      <dgm:spPr/>
      <dgm:t>
        <a:bodyPr/>
        <a:lstStyle/>
        <a:p>
          <a:pPr algn="ctr"/>
          <a:endParaRPr lang="en-US"/>
        </a:p>
      </dgm:t>
    </dgm:pt>
    <dgm:pt modelId="{660D11DB-D22A-1E46-9FEA-D13C0FDE36D4}" type="sibTrans" cxnId="{6C7F3120-1583-A948-98F8-A015878404F4}">
      <dgm:prSet/>
      <dgm:spPr/>
      <dgm:t>
        <a:bodyPr/>
        <a:lstStyle/>
        <a:p>
          <a:pPr algn="ctr"/>
          <a:endParaRPr lang="en-US"/>
        </a:p>
      </dgm:t>
    </dgm:pt>
    <dgm:pt modelId="{4EFC9ED9-D6EA-1045-82C6-B190C9D9AE28}">
      <dgm:prSet phldrT="[Text]" custT="1"/>
      <dgm:spPr/>
      <dgm:t>
        <a:bodyPr/>
        <a:lstStyle/>
        <a:p>
          <a:pPr algn="ctr"/>
          <a:r>
            <a:rPr lang="en-US" sz="1600" dirty="0"/>
            <a:t>Extract and parse relevant launch data from soup object to </a:t>
          </a:r>
          <a:r>
            <a:rPr lang="en-US" sz="1400" dirty="0"/>
            <a:t>Dataframe</a:t>
          </a:r>
          <a:endParaRPr lang="en-US" sz="1600" dirty="0"/>
        </a:p>
      </dgm:t>
    </dgm:pt>
    <dgm:pt modelId="{718F398E-33B9-B04D-B593-68E5EC4EE34E}" type="parTrans" cxnId="{8010553A-C86E-7F42-88B7-D0E40B704A2C}">
      <dgm:prSet/>
      <dgm:spPr/>
      <dgm:t>
        <a:bodyPr/>
        <a:lstStyle/>
        <a:p>
          <a:pPr algn="ctr"/>
          <a:endParaRPr lang="en-US"/>
        </a:p>
      </dgm:t>
    </dgm:pt>
    <dgm:pt modelId="{70F7B544-079D-C744-BD66-F4DFCBA2CDF4}" type="sibTrans" cxnId="{8010553A-C86E-7F42-88B7-D0E40B704A2C}">
      <dgm:prSet/>
      <dgm:spPr/>
      <dgm:t>
        <a:bodyPr/>
        <a:lstStyle/>
        <a:p>
          <a:pPr algn="ctr"/>
          <a:endParaRPr lang="en-US"/>
        </a:p>
      </dgm:t>
    </dgm:pt>
    <dgm:pt modelId="{19D1FAD1-EE1C-D446-BA58-727AEDAB61C5}" type="pres">
      <dgm:prSet presAssocID="{A971396A-3DA0-2548-BC11-637E56AF7399}" presName="CompostProcess" presStyleCnt="0">
        <dgm:presLayoutVars>
          <dgm:dir/>
          <dgm:resizeHandles val="exact"/>
        </dgm:presLayoutVars>
      </dgm:prSet>
      <dgm:spPr/>
    </dgm:pt>
    <dgm:pt modelId="{C49E152D-C664-9646-874C-12EDFECC280D}" type="pres">
      <dgm:prSet presAssocID="{A971396A-3DA0-2548-BC11-637E56AF7399}" presName="arrow" presStyleLbl="bgShp" presStyleIdx="0" presStyleCnt="1"/>
      <dgm:spPr/>
    </dgm:pt>
    <dgm:pt modelId="{0401A2DA-8524-4F47-B2F7-C1E691D29EB6}" type="pres">
      <dgm:prSet presAssocID="{A971396A-3DA0-2548-BC11-637E56AF7399}" presName="linearProcess" presStyleCnt="0"/>
      <dgm:spPr/>
    </dgm:pt>
    <dgm:pt modelId="{4236409F-23E8-8140-B72C-CFB1096DEDA9}" type="pres">
      <dgm:prSet presAssocID="{D5A4B6DE-A90B-434E-B67A-1445BE09DCFE}" presName="textNode" presStyleLbl="node1" presStyleIdx="0" presStyleCnt="3">
        <dgm:presLayoutVars>
          <dgm:bulletEnabled val="1"/>
        </dgm:presLayoutVars>
      </dgm:prSet>
      <dgm:spPr/>
    </dgm:pt>
    <dgm:pt modelId="{A13399AA-3A41-394E-B090-0216228F001F}" type="pres">
      <dgm:prSet presAssocID="{6B98D09D-148A-4549-8958-80475C5B5451}" presName="sibTrans" presStyleCnt="0"/>
      <dgm:spPr/>
    </dgm:pt>
    <dgm:pt modelId="{6D8819BB-65C0-B844-8735-FAE2A66BB9AA}" type="pres">
      <dgm:prSet presAssocID="{8CAC7497-6AAC-F940-AD58-7173293CFB03}" presName="textNode" presStyleLbl="node1" presStyleIdx="1" presStyleCnt="3">
        <dgm:presLayoutVars>
          <dgm:bulletEnabled val="1"/>
        </dgm:presLayoutVars>
      </dgm:prSet>
      <dgm:spPr/>
    </dgm:pt>
    <dgm:pt modelId="{31C7B733-1173-784D-85A6-B81E3054E27A}" type="pres">
      <dgm:prSet presAssocID="{660D11DB-D22A-1E46-9FEA-D13C0FDE36D4}" presName="sibTrans" presStyleCnt="0"/>
      <dgm:spPr/>
    </dgm:pt>
    <dgm:pt modelId="{9EB85028-91C1-5B4D-B7EE-1880F62FD110}" type="pres">
      <dgm:prSet presAssocID="{4EFC9ED9-D6EA-1045-82C6-B190C9D9AE28}" presName="textNode" presStyleLbl="node1" presStyleIdx="2" presStyleCnt="3">
        <dgm:presLayoutVars>
          <dgm:bulletEnabled val="1"/>
        </dgm:presLayoutVars>
      </dgm:prSet>
      <dgm:spPr/>
    </dgm:pt>
  </dgm:ptLst>
  <dgm:cxnLst>
    <dgm:cxn modelId="{6C7F3120-1583-A948-98F8-A015878404F4}" srcId="{A971396A-3DA0-2548-BC11-637E56AF7399}" destId="{8CAC7497-6AAC-F940-AD58-7173293CFB03}" srcOrd="1" destOrd="0" parTransId="{6FB36EF6-F3FB-5F4F-8953-6D2641B0D74E}" sibTransId="{660D11DB-D22A-1E46-9FEA-D13C0FDE36D4}"/>
    <dgm:cxn modelId="{8010553A-C86E-7F42-88B7-D0E40B704A2C}" srcId="{A971396A-3DA0-2548-BC11-637E56AF7399}" destId="{4EFC9ED9-D6EA-1045-82C6-B190C9D9AE28}" srcOrd="2" destOrd="0" parTransId="{718F398E-33B9-B04D-B593-68E5EC4EE34E}" sibTransId="{70F7B544-079D-C744-BD66-F4DFCBA2CDF4}"/>
    <dgm:cxn modelId="{D6910A52-5033-FA4D-85D3-2D80551993D5}" type="presOf" srcId="{8CAC7497-6AAC-F940-AD58-7173293CFB03}" destId="{6D8819BB-65C0-B844-8735-FAE2A66BB9AA}" srcOrd="0" destOrd="0" presId="urn:microsoft.com/office/officeart/2005/8/layout/hProcess9"/>
    <dgm:cxn modelId="{A1F48165-9947-684C-A53A-A6D4D477471E}" type="presOf" srcId="{4EFC9ED9-D6EA-1045-82C6-B190C9D9AE28}" destId="{9EB85028-91C1-5B4D-B7EE-1880F62FD110}" srcOrd="0" destOrd="0" presId="urn:microsoft.com/office/officeart/2005/8/layout/hProcess9"/>
    <dgm:cxn modelId="{7B554BD8-F1F6-AA4A-A328-79A7E8837D1F}" srcId="{A971396A-3DA0-2548-BC11-637E56AF7399}" destId="{D5A4B6DE-A90B-434E-B67A-1445BE09DCFE}" srcOrd="0" destOrd="0" parTransId="{BB96508E-CC8C-EF4A-A6D0-CBA64605A2A2}" sibTransId="{6B98D09D-148A-4549-8958-80475C5B5451}"/>
    <dgm:cxn modelId="{45D9D8DA-B272-B74A-9EDB-3563A4B7915C}" type="presOf" srcId="{A971396A-3DA0-2548-BC11-637E56AF7399}" destId="{19D1FAD1-EE1C-D446-BA58-727AEDAB61C5}" srcOrd="0" destOrd="0" presId="urn:microsoft.com/office/officeart/2005/8/layout/hProcess9"/>
    <dgm:cxn modelId="{D8AB2FE3-BB2A-6C41-A142-93F2493BCF60}" type="presOf" srcId="{D5A4B6DE-A90B-434E-B67A-1445BE09DCFE}" destId="{4236409F-23E8-8140-B72C-CFB1096DEDA9}" srcOrd="0" destOrd="0" presId="urn:microsoft.com/office/officeart/2005/8/layout/hProcess9"/>
    <dgm:cxn modelId="{4A568378-DABB-DF4E-9ED0-5A07ADD8500B}" type="presParOf" srcId="{19D1FAD1-EE1C-D446-BA58-727AEDAB61C5}" destId="{C49E152D-C664-9646-874C-12EDFECC280D}" srcOrd="0" destOrd="0" presId="urn:microsoft.com/office/officeart/2005/8/layout/hProcess9"/>
    <dgm:cxn modelId="{2400C7D6-E138-5645-9B8E-CC3EB366460F}" type="presParOf" srcId="{19D1FAD1-EE1C-D446-BA58-727AEDAB61C5}" destId="{0401A2DA-8524-4F47-B2F7-C1E691D29EB6}" srcOrd="1" destOrd="0" presId="urn:microsoft.com/office/officeart/2005/8/layout/hProcess9"/>
    <dgm:cxn modelId="{0ADE149D-1946-1D45-ABCC-D050EDC04E45}" type="presParOf" srcId="{0401A2DA-8524-4F47-B2F7-C1E691D29EB6}" destId="{4236409F-23E8-8140-B72C-CFB1096DEDA9}" srcOrd="0" destOrd="0" presId="urn:microsoft.com/office/officeart/2005/8/layout/hProcess9"/>
    <dgm:cxn modelId="{53044D72-F167-A84A-B302-C424E92B6042}" type="presParOf" srcId="{0401A2DA-8524-4F47-B2F7-C1E691D29EB6}" destId="{A13399AA-3A41-394E-B090-0216228F001F}" srcOrd="1" destOrd="0" presId="urn:microsoft.com/office/officeart/2005/8/layout/hProcess9"/>
    <dgm:cxn modelId="{7DD8CFED-69F6-9342-9969-3E83EA8631DE}" type="presParOf" srcId="{0401A2DA-8524-4F47-B2F7-C1E691D29EB6}" destId="{6D8819BB-65C0-B844-8735-FAE2A66BB9AA}" srcOrd="2" destOrd="0" presId="urn:microsoft.com/office/officeart/2005/8/layout/hProcess9"/>
    <dgm:cxn modelId="{22ABB6B3-D761-2C48-B1D8-9AB6EC354436}" type="presParOf" srcId="{0401A2DA-8524-4F47-B2F7-C1E691D29EB6}" destId="{31C7B733-1173-784D-85A6-B81E3054E27A}" srcOrd="3" destOrd="0" presId="urn:microsoft.com/office/officeart/2005/8/layout/hProcess9"/>
    <dgm:cxn modelId="{B30A5DE3-C24A-A84D-A13B-479DFD5D571F}" type="presParOf" srcId="{0401A2DA-8524-4F47-B2F7-C1E691D29EB6}" destId="{9EB85028-91C1-5B4D-B7EE-1880F62FD110}"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75C1AFA-FBA8-9343-B1AE-A15CD42ABCE6}" type="doc">
      <dgm:prSet loTypeId="urn:microsoft.com/office/officeart/2005/8/layout/funnel1" loCatId="" qsTypeId="urn:microsoft.com/office/officeart/2005/8/quickstyle/simple1" qsCatId="simple" csTypeId="urn:microsoft.com/office/officeart/2005/8/colors/colorful5" csCatId="colorful" phldr="1"/>
      <dgm:spPr/>
      <dgm:t>
        <a:bodyPr/>
        <a:lstStyle/>
        <a:p>
          <a:endParaRPr lang="en-US"/>
        </a:p>
      </dgm:t>
    </dgm:pt>
    <dgm:pt modelId="{05BCAB47-6C31-1F4A-880B-404371CBF3D2}">
      <dgm:prSet phldrT="[Text]"/>
      <dgm:spPr/>
      <dgm:t>
        <a:bodyPr/>
        <a:lstStyle/>
        <a:p>
          <a:r>
            <a:rPr lang="en-US" dirty="0"/>
            <a:t>Parse the Space X launch data in JSON</a:t>
          </a:r>
        </a:p>
      </dgm:t>
    </dgm:pt>
    <dgm:pt modelId="{AFA39FC6-AA42-4244-9B17-0ABDBF2203A2}" type="parTrans" cxnId="{31D2E9E5-67E2-DA43-BE34-4A1224A34098}">
      <dgm:prSet/>
      <dgm:spPr/>
      <dgm:t>
        <a:bodyPr/>
        <a:lstStyle/>
        <a:p>
          <a:endParaRPr lang="en-US"/>
        </a:p>
      </dgm:t>
    </dgm:pt>
    <dgm:pt modelId="{628E7C38-1ABA-534A-8639-45C156C8BFA8}" type="sibTrans" cxnId="{31D2E9E5-67E2-DA43-BE34-4A1224A34098}">
      <dgm:prSet/>
      <dgm:spPr/>
      <dgm:t>
        <a:bodyPr/>
        <a:lstStyle/>
        <a:p>
          <a:endParaRPr lang="en-US"/>
        </a:p>
      </dgm:t>
    </dgm:pt>
    <dgm:pt modelId="{25C8A217-9E52-F24A-8394-1E091244BD10}">
      <dgm:prSet phldrT="[Text]"/>
      <dgm:spPr/>
      <dgm:t>
        <a:bodyPr/>
        <a:lstStyle/>
        <a:p>
          <a:r>
            <a:rPr lang="en-US" dirty="0"/>
            <a:t>Request Data using Space X Rest API</a:t>
          </a:r>
        </a:p>
      </dgm:t>
    </dgm:pt>
    <dgm:pt modelId="{CEF41345-8D24-1947-BE72-53B6C676DAD6}" type="parTrans" cxnId="{6B953AE4-F15B-3B4C-9F92-3AB1981C8E06}">
      <dgm:prSet/>
      <dgm:spPr/>
      <dgm:t>
        <a:bodyPr/>
        <a:lstStyle/>
        <a:p>
          <a:endParaRPr lang="en-US"/>
        </a:p>
      </dgm:t>
    </dgm:pt>
    <dgm:pt modelId="{A54F4F1A-E9A2-AA41-AAA3-8D313BACB22C}" type="sibTrans" cxnId="{6B953AE4-F15B-3B4C-9F92-3AB1981C8E06}">
      <dgm:prSet/>
      <dgm:spPr/>
      <dgm:t>
        <a:bodyPr/>
        <a:lstStyle/>
        <a:p>
          <a:endParaRPr lang="en-US"/>
        </a:p>
      </dgm:t>
    </dgm:pt>
    <dgm:pt modelId="{7BA52135-77FE-DD42-A864-7459621DC635}">
      <dgm:prSet phldrT="[Text]" custT="1"/>
      <dgm:spPr/>
      <dgm:t>
        <a:bodyPr/>
        <a:lstStyle/>
        <a:p>
          <a:r>
            <a:rPr lang="en-US" sz="1400" dirty="0"/>
            <a:t>Cleaning and Filtering Data</a:t>
          </a:r>
        </a:p>
      </dgm:t>
    </dgm:pt>
    <dgm:pt modelId="{0872A5EF-E434-184C-9F9A-08CA1BD0CCEC}" type="parTrans" cxnId="{AD13C6D8-A74B-9945-885D-167EE93D0812}">
      <dgm:prSet/>
      <dgm:spPr/>
      <dgm:t>
        <a:bodyPr/>
        <a:lstStyle/>
        <a:p>
          <a:endParaRPr lang="en-US"/>
        </a:p>
      </dgm:t>
    </dgm:pt>
    <dgm:pt modelId="{F16EF8F6-CED0-BD47-892D-0F07B104FAEB}" type="sibTrans" cxnId="{AD13C6D8-A74B-9945-885D-167EE93D0812}">
      <dgm:prSet/>
      <dgm:spPr/>
      <dgm:t>
        <a:bodyPr/>
        <a:lstStyle/>
        <a:p>
          <a:endParaRPr lang="en-US"/>
        </a:p>
      </dgm:t>
    </dgm:pt>
    <dgm:pt modelId="{73D75BCC-7E4B-384F-8815-D05FF7859F12}">
      <dgm:prSet phldrT="[Text]" custT="1"/>
      <dgm:spPr/>
      <dgm:t>
        <a:bodyPr/>
        <a:lstStyle/>
        <a:p>
          <a:r>
            <a:rPr lang="en-US" sz="1800" dirty="0">
              <a:solidFill>
                <a:srgbClr val="005493"/>
              </a:solidFill>
            </a:rPr>
            <a:t>Export </a:t>
          </a:r>
          <a:r>
            <a:rPr lang="en-US" sz="1800" dirty="0" err="1">
              <a:solidFill>
                <a:srgbClr val="005493"/>
              </a:solidFill>
            </a:rPr>
            <a:t>Normalised</a:t>
          </a:r>
          <a:r>
            <a:rPr lang="en-US" sz="1800" dirty="0">
              <a:solidFill>
                <a:srgbClr val="005493"/>
              </a:solidFill>
            </a:rPr>
            <a:t> data to a CSV file</a:t>
          </a:r>
        </a:p>
      </dgm:t>
    </dgm:pt>
    <dgm:pt modelId="{CF6A5EAA-7353-044F-ACCF-065DA5BAAA5D}" type="parTrans" cxnId="{9174128D-F747-5340-B422-ABCDB21EDC0C}">
      <dgm:prSet/>
      <dgm:spPr/>
      <dgm:t>
        <a:bodyPr/>
        <a:lstStyle/>
        <a:p>
          <a:endParaRPr lang="en-US"/>
        </a:p>
      </dgm:t>
    </dgm:pt>
    <dgm:pt modelId="{24352BE9-7286-F04F-B189-6A4A8D3C5A67}" type="sibTrans" cxnId="{9174128D-F747-5340-B422-ABCDB21EDC0C}">
      <dgm:prSet/>
      <dgm:spPr/>
      <dgm:t>
        <a:bodyPr/>
        <a:lstStyle/>
        <a:p>
          <a:endParaRPr lang="en-US"/>
        </a:p>
      </dgm:t>
    </dgm:pt>
    <dgm:pt modelId="{33C6DAD5-329B-F444-A7C9-0C8195E549B1}" type="pres">
      <dgm:prSet presAssocID="{C75C1AFA-FBA8-9343-B1AE-A15CD42ABCE6}" presName="Name0" presStyleCnt="0">
        <dgm:presLayoutVars>
          <dgm:chMax val="4"/>
          <dgm:resizeHandles val="exact"/>
        </dgm:presLayoutVars>
      </dgm:prSet>
      <dgm:spPr/>
    </dgm:pt>
    <dgm:pt modelId="{2672CCF4-0696-F94B-B851-29361949FDDA}" type="pres">
      <dgm:prSet presAssocID="{C75C1AFA-FBA8-9343-B1AE-A15CD42ABCE6}" presName="ellipse" presStyleLbl="trBgShp" presStyleIdx="0" presStyleCnt="1"/>
      <dgm:spPr/>
    </dgm:pt>
    <dgm:pt modelId="{F0AD6FB9-0110-AB4F-8D76-209BAC756E89}" type="pres">
      <dgm:prSet presAssocID="{C75C1AFA-FBA8-9343-B1AE-A15CD42ABCE6}" presName="arrow1" presStyleLbl="fgShp" presStyleIdx="0" presStyleCnt="1"/>
      <dgm:spPr/>
    </dgm:pt>
    <dgm:pt modelId="{56E9375B-5877-464E-846C-440422548C8D}" type="pres">
      <dgm:prSet presAssocID="{C75C1AFA-FBA8-9343-B1AE-A15CD42ABCE6}" presName="rectangle" presStyleLbl="revTx" presStyleIdx="0" presStyleCnt="1">
        <dgm:presLayoutVars>
          <dgm:bulletEnabled val="1"/>
        </dgm:presLayoutVars>
      </dgm:prSet>
      <dgm:spPr/>
    </dgm:pt>
    <dgm:pt modelId="{F6BE3174-582D-CB49-A7C0-7858C53B1FCF}" type="pres">
      <dgm:prSet presAssocID="{25C8A217-9E52-F24A-8394-1E091244BD10}" presName="item1" presStyleLbl="node1" presStyleIdx="0" presStyleCnt="3">
        <dgm:presLayoutVars>
          <dgm:bulletEnabled val="1"/>
        </dgm:presLayoutVars>
      </dgm:prSet>
      <dgm:spPr/>
    </dgm:pt>
    <dgm:pt modelId="{3EC4C218-2065-E44F-A9A8-C78708D33BFA}" type="pres">
      <dgm:prSet presAssocID="{7BA52135-77FE-DD42-A864-7459621DC635}" presName="item2" presStyleLbl="node1" presStyleIdx="1" presStyleCnt="3">
        <dgm:presLayoutVars>
          <dgm:bulletEnabled val="1"/>
        </dgm:presLayoutVars>
      </dgm:prSet>
      <dgm:spPr/>
    </dgm:pt>
    <dgm:pt modelId="{61ED210F-E2DA-DD4E-92D0-F284AAE69952}" type="pres">
      <dgm:prSet presAssocID="{73D75BCC-7E4B-384F-8815-D05FF7859F12}" presName="item3" presStyleLbl="node1" presStyleIdx="2" presStyleCnt="3">
        <dgm:presLayoutVars>
          <dgm:bulletEnabled val="1"/>
        </dgm:presLayoutVars>
      </dgm:prSet>
      <dgm:spPr/>
    </dgm:pt>
    <dgm:pt modelId="{7F50036E-2EF9-3A49-8798-44449259EF60}" type="pres">
      <dgm:prSet presAssocID="{C75C1AFA-FBA8-9343-B1AE-A15CD42ABCE6}" presName="funnel" presStyleLbl="trAlignAcc1" presStyleIdx="0" presStyleCnt="1" custLinFactNeighborX="-572" custLinFactNeighborY="-893"/>
      <dgm:spPr/>
    </dgm:pt>
  </dgm:ptLst>
  <dgm:cxnLst>
    <dgm:cxn modelId="{029ED806-B6AA-4649-B8C0-00FFA8A1E52C}" type="presOf" srcId="{25C8A217-9E52-F24A-8394-1E091244BD10}" destId="{3EC4C218-2065-E44F-A9A8-C78708D33BFA}" srcOrd="0" destOrd="0" presId="urn:microsoft.com/office/officeart/2005/8/layout/funnel1"/>
    <dgm:cxn modelId="{1A3BF46E-51A8-BD43-9886-CD298EB9A686}" type="presOf" srcId="{05BCAB47-6C31-1F4A-880B-404371CBF3D2}" destId="{61ED210F-E2DA-DD4E-92D0-F284AAE69952}" srcOrd="0" destOrd="0" presId="urn:microsoft.com/office/officeart/2005/8/layout/funnel1"/>
    <dgm:cxn modelId="{28D0F371-0BC5-B341-8572-BC2753AE0A2A}" type="presOf" srcId="{C75C1AFA-FBA8-9343-B1AE-A15CD42ABCE6}" destId="{33C6DAD5-329B-F444-A7C9-0C8195E549B1}" srcOrd="0" destOrd="0" presId="urn:microsoft.com/office/officeart/2005/8/layout/funnel1"/>
    <dgm:cxn modelId="{F569A77F-99EC-0843-B890-D4A62789650B}" type="presOf" srcId="{73D75BCC-7E4B-384F-8815-D05FF7859F12}" destId="{56E9375B-5877-464E-846C-440422548C8D}" srcOrd="0" destOrd="0" presId="urn:microsoft.com/office/officeart/2005/8/layout/funnel1"/>
    <dgm:cxn modelId="{9174128D-F747-5340-B422-ABCDB21EDC0C}" srcId="{C75C1AFA-FBA8-9343-B1AE-A15CD42ABCE6}" destId="{73D75BCC-7E4B-384F-8815-D05FF7859F12}" srcOrd="3" destOrd="0" parTransId="{CF6A5EAA-7353-044F-ACCF-065DA5BAAA5D}" sibTransId="{24352BE9-7286-F04F-B189-6A4A8D3C5A67}"/>
    <dgm:cxn modelId="{68D240C3-1980-AF4F-A657-81A7478CCB80}" type="presOf" srcId="{7BA52135-77FE-DD42-A864-7459621DC635}" destId="{F6BE3174-582D-CB49-A7C0-7858C53B1FCF}" srcOrd="0" destOrd="0" presId="urn:microsoft.com/office/officeart/2005/8/layout/funnel1"/>
    <dgm:cxn modelId="{AD13C6D8-A74B-9945-885D-167EE93D0812}" srcId="{C75C1AFA-FBA8-9343-B1AE-A15CD42ABCE6}" destId="{7BA52135-77FE-DD42-A864-7459621DC635}" srcOrd="2" destOrd="0" parTransId="{0872A5EF-E434-184C-9F9A-08CA1BD0CCEC}" sibTransId="{F16EF8F6-CED0-BD47-892D-0F07B104FAEB}"/>
    <dgm:cxn modelId="{6B953AE4-F15B-3B4C-9F92-3AB1981C8E06}" srcId="{C75C1AFA-FBA8-9343-B1AE-A15CD42ABCE6}" destId="{25C8A217-9E52-F24A-8394-1E091244BD10}" srcOrd="1" destOrd="0" parTransId="{CEF41345-8D24-1947-BE72-53B6C676DAD6}" sibTransId="{A54F4F1A-E9A2-AA41-AAA3-8D313BACB22C}"/>
    <dgm:cxn modelId="{31D2E9E5-67E2-DA43-BE34-4A1224A34098}" srcId="{C75C1AFA-FBA8-9343-B1AE-A15CD42ABCE6}" destId="{05BCAB47-6C31-1F4A-880B-404371CBF3D2}" srcOrd="0" destOrd="0" parTransId="{AFA39FC6-AA42-4244-9B17-0ABDBF2203A2}" sibTransId="{628E7C38-1ABA-534A-8639-45C156C8BFA8}"/>
    <dgm:cxn modelId="{C4DC7F5F-0335-644D-AE36-45128E3AF864}" type="presParOf" srcId="{33C6DAD5-329B-F444-A7C9-0C8195E549B1}" destId="{2672CCF4-0696-F94B-B851-29361949FDDA}" srcOrd="0" destOrd="0" presId="urn:microsoft.com/office/officeart/2005/8/layout/funnel1"/>
    <dgm:cxn modelId="{AB5685A1-A6C4-2249-AA77-60CEA790C2CB}" type="presParOf" srcId="{33C6DAD5-329B-F444-A7C9-0C8195E549B1}" destId="{F0AD6FB9-0110-AB4F-8D76-209BAC756E89}" srcOrd="1" destOrd="0" presId="urn:microsoft.com/office/officeart/2005/8/layout/funnel1"/>
    <dgm:cxn modelId="{027ACC9A-9615-DC4E-AD0D-633B01853CE5}" type="presParOf" srcId="{33C6DAD5-329B-F444-A7C9-0C8195E549B1}" destId="{56E9375B-5877-464E-846C-440422548C8D}" srcOrd="2" destOrd="0" presId="urn:microsoft.com/office/officeart/2005/8/layout/funnel1"/>
    <dgm:cxn modelId="{262450BC-81C9-0B4B-88EC-7F24388B50BC}" type="presParOf" srcId="{33C6DAD5-329B-F444-A7C9-0C8195E549B1}" destId="{F6BE3174-582D-CB49-A7C0-7858C53B1FCF}" srcOrd="3" destOrd="0" presId="urn:microsoft.com/office/officeart/2005/8/layout/funnel1"/>
    <dgm:cxn modelId="{417F80D6-8D69-BE4C-9CF4-45089596A4CC}" type="presParOf" srcId="{33C6DAD5-329B-F444-A7C9-0C8195E549B1}" destId="{3EC4C218-2065-E44F-A9A8-C78708D33BFA}" srcOrd="4" destOrd="0" presId="urn:microsoft.com/office/officeart/2005/8/layout/funnel1"/>
    <dgm:cxn modelId="{0C534E70-8798-9140-8D37-33EE4B9F0CC6}" type="presParOf" srcId="{33C6DAD5-329B-F444-A7C9-0C8195E549B1}" destId="{61ED210F-E2DA-DD4E-92D0-F284AAE69952}" srcOrd="5" destOrd="0" presId="urn:microsoft.com/office/officeart/2005/8/layout/funnel1"/>
    <dgm:cxn modelId="{0DC15DC8-A6F5-E645-A649-AAE85B82462A}" type="presParOf" srcId="{33C6DAD5-329B-F444-A7C9-0C8195E549B1}" destId="{7F50036E-2EF9-3A49-8798-44449259EF60}"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7A4893-A8C0-0941-A987-61E0FD39059F}" type="doc">
      <dgm:prSet loTypeId="urn:microsoft.com/office/officeart/2005/8/layout/funnel1" loCatId="" qsTypeId="urn:microsoft.com/office/officeart/2005/8/quickstyle/simple1" qsCatId="simple" csTypeId="urn:microsoft.com/office/officeart/2005/8/colors/colorful3" csCatId="colorful" phldr="1"/>
      <dgm:spPr/>
      <dgm:t>
        <a:bodyPr/>
        <a:lstStyle/>
        <a:p>
          <a:endParaRPr lang="en-US"/>
        </a:p>
      </dgm:t>
    </dgm:pt>
    <dgm:pt modelId="{23482A50-C698-8F4D-A187-D612B3802CD1}">
      <dgm:prSet phldrT="[Text]" custT="1"/>
      <dgm:spPr/>
      <dgm:t>
        <a:bodyPr/>
        <a:lstStyle/>
        <a:p>
          <a:r>
            <a:rPr lang="en-US" sz="1200" dirty="0"/>
            <a:t>Create Beautiful Soup object from HTML response</a:t>
          </a:r>
        </a:p>
      </dgm:t>
    </dgm:pt>
    <dgm:pt modelId="{C694F5DE-2DCD-B94D-A6AE-B1DE9FFEB131}" type="parTrans" cxnId="{FB68B166-2CB7-E748-9C8A-27F78882EE22}">
      <dgm:prSet/>
      <dgm:spPr/>
      <dgm:t>
        <a:bodyPr/>
        <a:lstStyle/>
        <a:p>
          <a:endParaRPr lang="en-US"/>
        </a:p>
      </dgm:t>
    </dgm:pt>
    <dgm:pt modelId="{95D21E51-4E0B-3645-A0F4-5DD3D255CF2D}" type="sibTrans" cxnId="{FB68B166-2CB7-E748-9C8A-27F78882EE22}">
      <dgm:prSet/>
      <dgm:spPr/>
      <dgm:t>
        <a:bodyPr/>
        <a:lstStyle/>
        <a:p>
          <a:endParaRPr lang="en-US"/>
        </a:p>
      </dgm:t>
    </dgm:pt>
    <dgm:pt modelId="{DA67A4FF-0E90-C249-A4E3-179707E3DF33}">
      <dgm:prSet phldrT="[Text]" custT="1"/>
      <dgm:spPr/>
      <dgm:t>
        <a:bodyPr/>
        <a:lstStyle/>
        <a:p>
          <a:r>
            <a:rPr lang="en-US" sz="1400" dirty="0"/>
            <a:t>Request HTML response from Wikipedia</a:t>
          </a:r>
        </a:p>
      </dgm:t>
    </dgm:pt>
    <dgm:pt modelId="{B3AC2297-5540-C14F-B253-59F978D5A1A2}" type="parTrans" cxnId="{3B787B8B-00BA-3F4B-89AA-58DDCF683FD5}">
      <dgm:prSet/>
      <dgm:spPr/>
      <dgm:t>
        <a:bodyPr/>
        <a:lstStyle/>
        <a:p>
          <a:endParaRPr lang="en-US"/>
        </a:p>
      </dgm:t>
    </dgm:pt>
    <dgm:pt modelId="{D5C6984F-3975-D54C-9FC6-C5E58AFB629C}" type="sibTrans" cxnId="{3B787B8B-00BA-3F4B-89AA-58DDCF683FD5}">
      <dgm:prSet/>
      <dgm:spPr/>
      <dgm:t>
        <a:bodyPr/>
        <a:lstStyle/>
        <a:p>
          <a:endParaRPr lang="en-US"/>
        </a:p>
      </dgm:t>
    </dgm:pt>
    <dgm:pt modelId="{5D73AAF0-6F90-4645-9458-A8BADEB87B5A}">
      <dgm:prSet phldrT="[Text]" custT="1"/>
      <dgm:spPr/>
      <dgm:t>
        <a:bodyPr/>
        <a:lstStyle/>
        <a:p>
          <a:r>
            <a:rPr lang="en-US" sz="1400" dirty="0"/>
            <a:t>Extract and parse relevant launch data from soup object to Dataframe</a:t>
          </a:r>
        </a:p>
      </dgm:t>
    </dgm:pt>
    <dgm:pt modelId="{43078037-E614-3740-ADE1-7AE2D73A7E8F}" type="parTrans" cxnId="{28180448-FB19-2B4F-9422-F64721285053}">
      <dgm:prSet/>
      <dgm:spPr/>
      <dgm:t>
        <a:bodyPr/>
        <a:lstStyle/>
        <a:p>
          <a:endParaRPr lang="en-US"/>
        </a:p>
      </dgm:t>
    </dgm:pt>
    <dgm:pt modelId="{676D4AA9-64CA-C94A-81D6-1A29D81D55A0}" type="sibTrans" cxnId="{28180448-FB19-2B4F-9422-F64721285053}">
      <dgm:prSet/>
      <dgm:spPr/>
      <dgm:t>
        <a:bodyPr/>
        <a:lstStyle/>
        <a:p>
          <a:endParaRPr lang="en-US"/>
        </a:p>
      </dgm:t>
    </dgm:pt>
    <dgm:pt modelId="{5B1B4092-AB72-6043-A5FB-0F6DEB011F7E}">
      <dgm:prSet phldrT="[Text]" custT="1"/>
      <dgm:spPr/>
      <dgm:t>
        <a:bodyPr/>
        <a:lstStyle/>
        <a:p>
          <a:r>
            <a:rPr lang="en-US" sz="1600"/>
            <a:t>Export Normalised data to CSV File</a:t>
          </a:r>
          <a:endParaRPr lang="en-US" sz="1600" dirty="0"/>
        </a:p>
      </dgm:t>
    </dgm:pt>
    <dgm:pt modelId="{B9829D99-B181-024D-B700-F7BDE13051A4}" type="parTrans" cxnId="{6B6E39D8-AB3A-A54B-9687-FCCC3AFCBED6}">
      <dgm:prSet/>
      <dgm:spPr/>
      <dgm:t>
        <a:bodyPr/>
        <a:lstStyle/>
        <a:p>
          <a:endParaRPr lang="en-US"/>
        </a:p>
      </dgm:t>
    </dgm:pt>
    <dgm:pt modelId="{EAEB7DA1-3F95-E848-BD97-82A2949FCDCD}" type="sibTrans" cxnId="{6B6E39D8-AB3A-A54B-9687-FCCC3AFCBED6}">
      <dgm:prSet/>
      <dgm:spPr/>
      <dgm:t>
        <a:bodyPr/>
        <a:lstStyle/>
        <a:p>
          <a:endParaRPr lang="en-US"/>
        </a:p>
      </dgm:t>
    </dgm:pt>
    <dgm:pt modelId="{6A51314F-BD34-C449-AA7A-45BA27D6D55D}" type="pres">
      <dgm:prSet presAssocID="{4F7A4893-A8C0-0941-A987-61E0FD39059F}" presName="Name0" presStyleCnt="0">
        <dgm:presLayoutVars>
          <dgm:chMax val="4"/>
          <dgm:resizeHandles val="exact"/>
        </dgm:presLayoutVars>
      </dgm:prSet>
      <dgm:spPr/>
    </dgm:pt>
    <dgm:pt modelId="{7D50508C-9400-9F4B-89D9-5E1AA8743B27}" type="pres">
      <dgm:prSet presAssocID="{4F7A4893-A8C0-0941-A987-61E0FD39059F}" presName="ellipse" presStyleLbl="trBgShp" presStyleIdx="0" presStyleCnt="1"/>
      <dgm:spPr/>
    </dgm:pt>
    <dgm:pt modelId="{5989B6E9-EB84-5541-B97A-EC826CCB0F1D}" type="pres">
      <dgm:prSet presAssocID="{4F7A4893-A8C0-0941-A987-61E0FD39059F}" presName="arrow1" presStyleLbl="fgShp" presStyleIdx="0" presStyleCnt="1"/>
      <dgm:spPr/>
    </dgm:pt>
    <dgm:pt modelId="{5341906F-7F47-B74F-B9E6-5EE23B19DD89}" type="pres">
      <dgm:prSet presAssocID="{4F7A4893-A8C0-0941-A987-61E0FD39059F}" presName="rectangle" presStyleLbl="revTx" presStyleIdx="0" presStyleCnt="1">
        <dgm:presLayoutVars>
          <dgm:bulletEnabled val="1"/>
        </dgm:presLayoutVars>
      </dgm:prSet>
      <dgm:spPr/>
    </dgm:pt>
    <dgm:pt modelId="{E7D1623B-7183-7B42-8D6C-E06056FF1174}" type="pres">
      <dgm:prSet presAssocID="{DA67A4FF-0E90-C249-A4E3-179707E3DF33}" presName="item1" presStyleLbl="node1" presStyleIdx="0" presStyleCnt="3" custScaleX="127895" custScaleY="135110" custLinFactNeighborX="-11545" custLinFactNeighborY="2715">
        <dgm:presLayoutVars>
          <dgm:bulletEnabled val="1"/>
        </dgm:presLayoutVars>
      </dgm:prSet>
      <dgm:spPr/>
    </dgm:pt>
    <dgm:pt modelId="{DB39C76E-4209-A34C-94F2-DA0DDEEE7151}" type="pres">
      <dgm:prSet presAssocID="{5D73AAF0-6F90-4645-9458-A8BADEB87B5A}" presName="item2" presStyleLbl="node1" presStyleIdx="1" presStyleCnt="3" custLinFactNeighborX="-6050" custLinFactNeighborY="-26170">
        <dgm:presLayoutVars>
          <dgm:bulletEnabled val="1"/>
        </dgm:presLayoutVars>
      </dgm:prSet>
      <dgm:spPr/>
    </dgm:pt>
    <dgm:pt modelId="{F1B3CE4C-E78A-6E42-9268-7DF56F645F1A}" type="pres">
      <dgm:prSet presAssocID="{5B1B4092-AB72-6043-A5FB-0F6DEB011F7E}" presName="item3" presStyleLbl="node1" presStyleIdx="2" presStyleCnt="3" custLinFactNeighborX="10459" custLinFactNeighborY="-1992">
        <dgm:presLayoutVars>
          <dgm:bulletEnabled val="1"/>
        </dgm:presLayoutVars>
      </dgm:prSet>
      <dgm:spPr/>
    </dgm:pt>
    <dgm:pt modelId="{9F26B982-819A-2B40-B95F-7C70099B1483}" type="pres">
      <dgm:prSet presAssocID="{4F7A4893-A8C0-0941-A987-61E0FD39059F}" presName="funnel" presStyleLbl="trAlignAcc1" presStyleIdx="0" presStyleCnt="1" custLinFactNeighborX="-1205" custLinFactNeighborY="-74"/>
      <dgm:spPr/>
    </dgm:pt>
  </dgm:ptLst>
  <dgm:cxnLst>
    <dgm:cxn modelId="{431DA403-1C06-5F49-905F-14C31A977A75}" type="presOf" srcId="{5B1B4092-AB72-6043-A5FB-0F6DEB011F7E}" destId="{5341906F-7F47-B74F-B9E6-5EE23B19DD89}" srcOrd="0" destOrd="0" presId="urn:microsoft.com/office/officeart/2005/8/layout/funnel1"/>
    <dgm:cxn modelId="{C3A9A839-3A3D-ED4C-8A88-2759B3910CD4}" type="presOf" srcId="{5D73AAF0-6F90-4645-9458-A8BADEB87B5A}" destId="{E7D1623B-7183-7B42-8D6C-E06056FF1174}" srcOrd="0" destOrd="0" presId="urn:microsoft.com/office/officeart/2005/8/layout/funnel1"/>
    <dgm:cxn modelId="{28180448-FB19-2B4F-9422-F64721285053}" srcId="{4F7A4893-A8C0-0941-A987-61E0FD39059F}" destId="{5D73AAF0-6F90-4645-9458-A8BADEB87B5A}" srcOrd="2" destOrd="0" parTransId="{43078037-E614-3740-ADE1-7AE2D73A7E8F}" sibTransId="{676D4AA9-64CA-C94A-81D6-1A29D81D55A0}"/>
    <dgm:cxn modelId="{FB68B166-2CB7-E748-9C8A-27F78882EE22}" srcId="{4F7A4893-A8C0-0941-A987-61E0FD39059F}" destId="{23482A50-C698-8F4D-A187-D612B3802CD1}" srcOrd="0" destOrd="0" parTransId="{C694F5DE-2DCD-B94D-A6AE-B1DE9FFEB131}" sibTransId="{95D21E51-4E0B-3645-A0F4-5DD3D255CF2D}"/>
    <dgm:cxn modelId="{3B787B8B-00BA-3F4B-89AA-58DDCF683FD5}" srcId="{4F7A4893-A8C0-0941-A987-61E0FD39059F}" destId="{DA67A4FF-0E90-C249-A4E3-179707E3DF33}" srcOrd="1" destOrd="0" parTransId="{B3AC2297-5540-C14F-B253-59F978D5A1A2}" sibTransId="{D5C6984F-3975-D54C-9FC6-C5E58AFB629C}"/>
    <dgm:cxn modelId="{49C480CB-028D-4747-9A35-9F09BEB49A81}" type="presOf" srcId="{DA67A4FF-0E90-C249-A4E3-179707E3DF33}" destId="{DB39C76E-4209-A34C-94F2-DA0DDEEE7151}" srcOrd="0" destOrd="0" presId="urn:microsoft.com/office/officeart/2005/8/layout/funnel1"/>
    <dgm:cxn modelId="{6B6E39D8-AB3A-A54B-9687-FCCC3AFCBED6}" srcId="{4F7A4893-A8C0-0941-A987-61E0FD39059F}" destId="{5B1B4092-AB72-6043-A5FB-0F6DEB011F7E}" srcOrd="3" destOrd="0" parTransId="{B9829D99-B181-024D-B700-F7BDE13051A4}" sibTransId="{EAEB7DA1-3F95-E848-BD97-82A2949FCDCD}"/>
    <dgm:cxn modelId="{3F61D3E2-BC79-1744-8F9C-E6B2152944F1}" type="presOf" srcId="{4F7A4893-A8C0-0941-A987-61E0FD39059F}" destId="{6A51314F-BD34-C449-AA7A-45BA27D6D55D}" srcOrd="0" destOrd="0" presId="urn:microsoft.com/office/officeart/2005/8/layout/funnel1"/>
    <dgm:cxn modelId="{FDE075F9-F716-1040-A30E-6460067F888B}" type="presOf" srcId="{23482A50-C698-8F4D-A187-D612B3802CD1}" destId="{F1B3CE4C-E78A-6E42-9268-7DF56F645F1A}" srcOrd="0" destOrd="0" presId="urn:microsoft.com/office/officeart/2005/8/layout/funnel1"/>
    <dgm:cxn modelId="{656324E2-0644-D64F-9936-A5F349479559}" type="presParOf" srcId="{6A51314F-BD34-C449-AA7A-45BA27D6D55D}" destId="{7D50508C-9400-9F4B-89D9-5E1AA8743B27}" srcOrd="0" destOrd="0" presId="urn:microsoft.com/office/officeart/2005/8/layout/funnel1"/>
    <dgm:cxn modelId="{1FC2FF0B-A60D-DC4E-BD8D-D0416012A141}" type="presParOf" srcId="{6A51314F-BD34-C449-AA7A-45BA27D6D55D}" destId="{5989B6E9-EB84-5541-B97A-EC826CCB0F1D}" srcOrd="1" destOrd="0" presId="urn:microsoft.com/office/officeart/2005/8/layout/funnel1"/>
    <dgm:cxn modelId="{2B55B44F-8C8E-1E40-9ED9-298D1AED307B}" type="presParOf" srcId="{6A51314F-BD34-C449-AA7A-45BA27D6D55D}" destId="{5341906F-7F47-B74F-B9E6-5EE23B19DD89}" srcOrd="2" destOrd="0" presId="urn:microsoft.com/office/officeart/2005/8/layout/funnel1"/>
    <dgm:cxn modelId="{7256D5C8-E239-3141-8803-0272CECE2F72}" type="presParOf" srcId="{6A51314F-BD34-C449-AA7A-45BA27D6D55D}" destId="{E7D1623B-7183-7B42-8D6C-E06056FF1174}" srcOrd="3" destOrd="0" presId="urn:microsoft.com/office/officeart/2005/8/layout/funnel1"/>
    <dgm:cxn modelId="{5826B2E7-74A2-AB4E-BA75-B34F94E876F4}" type="presParOf" srcId="{6A51314F-BD34-C449-AA7A-45BA27D6D55D}" destId="{DB39C76E-4209-A34C-94F2-DA0DDEEE7151}" srcOrd="4" destOrd="0" presId="urn:microsoft.com/office/officeart/2005/8/layout/funnel1"/>
    <dgm:cxn modelId="{31D7D0E8-6BEB-BF4B-81D4-2E09E09541C2}" type="presParOf" srcId="{6A51314F-BD34-C449-AA7A-45BA27D6D55D}" destId="{F1B3CE4C-E78A-6E42-9268-7DF56F645F1A}" srcOrd="5" destOrd="0" presId="urn:microsoft.com/office/officeart/2005/8/layout/funnel1"/>
    <dgm:cxn modelId="{4BBFD3EE-22AC-7E48-9554-3E5C61DBEAAF}" type="presParOf" srcId="{6A51314F-BD34-C449-AA7A-45BA27D6D55D}" destId="{9F26B982-819A-2B40-B95F-7C70099B148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C3EB0A-F5DA-6F4E-B8B9-38CF35653CB8}" type="doc">
      <dgm:prSet loTypeId="urn:microsoft.com/office/officeart/2005/8/layout/hierarchy4" loCatId="" qsTypeId="urn:microsoft.com/office/officeart/2005/8/quickstyle/simple1" qsCatId="simple" csTypeId="urn:microsoft.com/office/officeart/2005/8/colors/accent1_3" csCatId="accent1" phldr="1"/>
      <dgm:spPr/>
      <dgm:t>
        <a:bodyPr/>
        <a:lstStyle/>
        <a:p>
          <a:endParaRPr lang="en-US"/>
        </a:p>
      </dgm:t>
    </dgm:pt>
    <dgm:pt modelId="{BBD6FE7B-571B-2F41-A5E9-8074064AF195}">
      <dgm:prSet phldrT="[Text]" custT="1"/>
      <dgm:spPr/>
      <dgm:t>
        <a:bodyPr/>
        <a:lstStyle/>
        <a:p>
          <a:r>
            <a:rPr lang="en-US" sz="2000" dirty="0"/>
            <a:t>EDA on the Dataset </a:t>
          </a:r>
        </a:p>
      </dgm:t>
    </dgm:pt>
    <dgm:pt modelId="{4CC28435-EA59-A648-8E87-8ECD2B8747A6}" type="parTrans" cxnId="{8650CFBE-3DE0-8743-BFC7-902265F13052}">
      <dgm:prSet/>
      <dgm:spPr/>
      <dgm:t>
        <a:bodyPr/>
        <a:lstStyle/>
        <a:p>
          <a:endParaRPr lang="en-US"/>
        </a:p>
      </dgm:t>
    </dgm:pt>
    <dgm:pt modelId="{4E1E90D1-7338-4745-92B9-D5A33095019A}" type="sibTrans" cxnId="{8650CFBE-3DE0-8743-BFC7-902265F13052}">
      <dgm:prSet/>
      <dgm:spPr/>
      <dgm:t>
        <a:bodyPr/>
        <a:lstStyle/>
        <a:p>
          <a:endParaRPr lang="en-US"/>
        </a:p>
      </dgm:t>
    </dgm:pt>
    <dgm:pt modelId="{110FCEC0-2E26-8A47-98E6-FCA547ADAF76}">
      <dgm:prSet phldrT="[Text]" custT="1"/>
      <dgm:spPr/>
      <dgm:t>
        <a:bodyPr/>
        <a:lstStyle/>
        <a:p>
          <a:r>
            <a:rPr lang="en-US" sz="2000" dirty="0"/>
            <a:t>Calculating the number of launches on every site</a:t>
          </a:r>
        </a:p>
      </dgm:t>
    </dgm:pt>
    <dgm:pt modelId="{7F7F327F-ACE4-524D-89A5-364AF06F2B8D}" type="parTrans" cxnId="{95E0A7F1-614B-5144-9FE9-1A61FB0740D7}">
      <dgm:prSet/>
      <dgm:spPr/>
      <dgm:t>
        <a:bodyPr/>
        <a:lstStyle/>
        <a:p>
          <a:endParaRPr lang="en-US"/>
        </a:p>
      </dgm:t>
    </dgm:pt>
    <dgm:pt modelId="{719309B7-6C37-3D4C-9940-AE89F9AAF0FA}" type="sibTrans" cxnId="{95E0A7F1-614B-5144-9FE9-1A61FB0740D7}">
      <dgm:prSet/>
      <dgm:spPr/>
      <dgm:t>
        <a:bodyPr/>
        <a:lstStyle/>
        <a:p>
          <a:endParaRPr lang="en-US"/>
        </a:p>
      </dgm:t>
    </dgm:pt>
    <dgm:pt modelId="{07D90DE4-5225-9340-A20A-8830FC2C399F}">
      <dgm:prSet phldrT="[Text]" custT="1"/>
      <dgm:spPr/>
      <dgm:t>
        <a:bodyPr/>
        <a:lstStyle/>
        <a:p>
          <a:r>
            <a:rPr lang="en-US" sz="1400" dirty="0"/>
            <a:t>Calculating the number of different mission outcomes per orbit type</a:t>
          </a:r>
        </a:p>
      </dgm:t>
    </dgm:pt>
    <dgm:pt modelId="{74D4FFA2-970E-044E-8D09-300FB76532B5}" type="parTrans" cxnId="{D6D42D9E-7F58-C944-A6E2-2D07BBCD29C7}">
      <dgm:prSet/>
      <dgm:spPr/>
      <dgm:t>
        <a:bodyPr/>
        <a:lstStyle/>
        <a:p>
          <a:endParaRPr lang="en-US"/>
        </a:p>
      </dgm:t>
    </dgm:pt>
    <dgm:pt modelId="{382641B0-81C7-BC45-9B0C-203F60D02DC0}" type="sibTrans" cxnId="{D6D42D9E-7F58-C944-A6E2-2D07BBCD29C7}">
      <dgm:prSet/>
      <dgm:spPr/>
      <dgm:t>
        <a:bodyPr/>
        <a:lstStyle/>
        <a:p>
          <a:endParaRPr lang="en-US"/>
        </a:p>
      </dgm:t>
    </dgm:pt>
    <dgm:pt modelId="{210D8E0E-A3E0-2445-93FF-BC2D67FDE6FD}">
      <dgm:prSet phldrT="[Text]" custT="1"/>
      <dgm:spPr/>
      <dgm:t>
        <a:bodyPr/>
        <a:lstStyle/>
        <a:p>
          <a:r>
            <a:rPr lang="en-US" sz="2000" dirty="0"/>
            <a:t>Creating landing outcome labels</a:t>
          </a:r>
        </a:p>
      </dgm:t>
    </dgm:pt>
    <dgm:pt modelId="{E5C68D21-5C41-4B45-8303-981F8CD941A3}" type="parTrans" cxnId="{4389E80A-542D-F64A-B59C-0684A08BAC29}">
      <dgm:prSet/>
      <dgm:spPr/>
      <dgm:t>
        <a:bodyPr/>
        <a:lstStyle/>
        <a:p>
          <a:endParaRPr lang="en-US"/>
        </a:p>
      </dgm:t>
    </dgm:pt>
    <dgm:pt modelId="{07AED5A1-7898-F740-9A89-E9E1BB75A3CE}" type="sibTrans" cxnId="{4389E80A-542D-F64A-B59C-0684A08BAC29}">
      <dgm:prSet/>
      <dgm:spPr/>
      <dgm:t>
        <a:bodyPr/>
        <a:lstStyle/>
        <a:p>
          <a:endParaRPr lang="en-US"/>
        </a:p>
      </dgm:t>
    </dgm:pt>
    <dgm:pt modelId="{CA554CA9-D149-5341-8164-12FC2B631A41}">
      <dgm:prSet phldrT="[Text]" custT="1"/>
      <dgm:spPr/>
      <dgm:t>
        <a:bodyPr/>
        <a:lstStyle/>
        <a:p>
          <a:r>
            <a:rPr lang="en-US" sz="2000" dirty="0"/>
            <a:t>Calculating the occurrences of each orbit </a:t>
          </a:r>
        </a:p>
      </dgm:t>
    </dgm:pt>
    <dgm:pt modelId="{21B367D7-EE26-C744-BF46-2FAB0BCA49E3}" type="parTrans" cxnId="{8C8FCABB-C0D2-8049-A63B-737DFEC206C3}">
      <dgm:prSet/>
      <dgm:spPr/>
      <dgm:t>
        <a:bodyPr/>
        <a:lstStyle/>
        <a:p>
          <a:endParaRPr lang="en-US"/>
        </a:p>
      </dgm:t>
    </dgm:pt>
    <dgm:pt modelId="{F9E8E634-BBA8-3C47-92E0-73022AA1A124}" type="sibTrans" cxnId="{8C8FCABB-C0D2-8049-A63B-737DFEC206C3}">
      <dgm:prSet/>
      <dgm:spPr/>
      <dgm:t>
        <a:bodyPr/>
        <a:lstStyle/>
        <a:p>
          <a:endParaRPr lang="en-US"/>
        </a:p>
      </dgm:t>
    </dgm:pt>
    <dgm:pt modelId="{BE57A74D-3809-0B44-8A94-2BA7781AFD15}">
      <dgm:prSet phldrT="[Text]" custT="1"/>
      <dgm:spPr/>
      <dgm:t>
        <a:bodyPr/>
        <a:lstStyle/>
        <a:p>
          <a:r>
            <a:rPr lang="en-US" sz="2000" dirty="0"/>
            <a:t>Export Data as CSV</a:t>
          </a:r>
        </a:p>
      </dgm:t>
    </dgm:pt>
    <dgm:pt modelId="{E333ADBA-A14E-9346-BF5E-5F35FE318B47}" type="parTrans" cxnId="{669A0EAE-7BB0-DC4F-A3FD-8539ADE754CC}">
      <dgm:prSet/>
      <dgm:spPr/>
      <dgm:t>
        <a:bodyPr/>
        <a:lstStyle/>
        <a:p>
          <a:endParaRPr lang="en-US"/>
        </a:p>
      </dgm:t>
    </dgm:pt>
    <dgm:pt modelId="{9C6E3BFD-8A7C-1645-A0B3-ADBEDF480DBE}" type="sibTrans" cxnId="{669A0EAE-7BB0-DC4F-A3FD-8539ADE754CC}">
      <dgm:prSet/>
      <dgm:spPr/>
      <dgm:t>
        <a:bodyPr/>
        <a:lstStyle/>
        <a:p>
          <a:endParaRPr lang="en-US"/>
        </a:p>
      </dgm:t>
    </dgm:pt>
    <dgm:pt modelId="{2B951C59-4B20-654D-95D6-D6C79929B824}" type="pres">
      <dgm:prSet presAssocID="{3EC3EB0A-F5DA-6F4E-B8B9-38CF35653CB8}" presName="Name0" presStyleCnt="0">
        <dgm:presLayoutVars>
          <dgm:chPref val="1"/>
          <dgm:dir/>
          <dgm:animOne val="branch"/>
          <dgm:animLvl val="lvl"/>
          <dgm:resizeHandles/>
        </dgm:presLayoutVars>
      </dgm:prSet>
      <dgm:spPr/>
    </dgm:pt>
    <dgm:pt modelId="{61A7085A-FA4C-8B42-A771-0CC807E3BCFD}" type="pres">
      <dgm:prSet presAssocID="{BBD6FE7B-571B-2F41-A5E9-8074064AF195}" presName="vertOne" presStyleCnt="0"/>
      <dgm:spPr/>
    </dgm:pt>
    <dgm:pt modelId="{18B7EABC-368F-8240-A48A-B77B289FC1E9}" type="pres">
      <dgm:prSet presAssocID="{BBD6FE7B-571B-2F41-A5E9-8074064AF195}" presName="txOne" presStyleLbl="node0" presStyleIdx="0" presStyleCnt="1" custLinFactNeighborX="13784">
        <dgm:presLayoutVars>
          <dgm:chPref val="3"/>
        </dgm:presLayoutVars>
      </dgm:prSet>
      <dgm:spPr/>
    </dgm:pt>
    <dgm:pt modelId="{E7721AAB-66D4-2047-8088-BFD423BD1928}" type="pres">
      <dgm:prSet presAssocID="{BBD6FE7B-571B-2F41-A5E9-8074064AF195}" presName="parTransOne" presStyleCnt="0"/>
      <dgm:spPr/>
    </dgm:pt>
    <dgm:pt modelId="{0214A175-5474-0D4B-B1F6-285F76162B30}" type="pres">
      <dgm:prSet presAssocID="{BBD6FE7B-571B-2F41-A5E9-8074064AF195}" presName="horzOne" presStyleCnt="0"/>
      <dgm:spPr/>
    </dgm:pt>
    <dgm:pt modelId="{F5AF66F6-39BE-A348-A656-BF7EF6F83219}" type="pres">
      <dgm:prSet presAssocID="{110FCEC0-2E26-8A47-98E6-FCA547ADAF76}" presName="vertTwo" presStyleCnt="0"/>
      <dgm:spPr/>
    </dgm:pt>
    <dgm:pt modelId="{0DF93856-D68A-1C44-871D-176CE34E764C}" type="pres">
      <dgm:prSet presAssocID="{110FCEC0-2E26-8A47-98E6-FCA547ADAF76}" presName="txTwo" presStyleLbl="node2" presStyleIdx="0" presStyleCnt="2">
        <dgm:presLayoutVars>
          <dgm:chPref val="3"/>
        </dgm:presLayoutVars>
      </dgm:prSet>
      <dgm:spPr/>
    </dgm:pt>
    <dgm:pt modelId="{83F18867-E3C7-3240-8B31-D88F4561ED04}" type="pres">
      <dgm:prSet presAssocID="{110FCEC0-2E26-8A47-98E6-FCA547ADAF76}" presName="parTransTwo" presStyleCnt="0"/>
      <dgm:spPr/>
    </dgm:pt>
    <dgm:pt modelId="{069ECA67-04AB-2C47-BD54-8B237F7D6335}" type="pres">
      <dgm:prSet presAssocID="{110FCEC0-2E26-8A47-98E6-FCA547ADAF76}" presName="horzTwo" presStyleCnt="0"/>
      <dgm:spPr/>
    </dgm:pt>
    <dgm:pt modelId="{565202AF-85C7-1A45-B9C7-767127662E3D}" type="pres">
      <dgm:prSet presAssocID="{07D90DE4-5225-9340-A20A-8830FC2C399F}" presName="vertThree" presStyleCnt="0"/>
      <dgm:spPr/>
    </dgm:pt>
    <dgm:pt modelId="{E7FD5DC5-BA9B-E345-911B-8C75AD056FFB}" type="pres">
      <dgm:prSet presAssocID="{07D90DE4-5225-9340-A20A-8830FC2C399F}" presName="txThree" presStyleLbl="node3" presStyleIdx="0" presStyleCnt="3">
        <dgm:presLayoutVars>
          <dgm:chPref val="3"/>
        </dgm:presLayoutVars>
      </dgm:prSet>
      <dgm:spPr/>
    </dgm:pt>
    <dgm:pt modelId="{352C3B9B-7BB8-8442-B580-1FBA19C7E87E}" type="pres">
      <dgm:prSet presAssocID="{07D90DE4-5225-9340-A20A-8830FC2C399F}" presName="horzThree" presStyleCnt="0"/>
      <dgm:spPr/>
    </dgm:pt>
    <dgm:pt modelId="{47FD8850-A27F-B543-B146-70CDF7A058E2}" type="pres">
      <dgm:prSet presAssocID="{382641B0-81C7-BC45-9B0C-203F60D02DC0}" presName="sibSpaceThree" presStyleCnt="0"/>
      <dgm:spPr/>
    </dgm:pt>
    <dgm:pt modelId="{55B8784E-6FCD-C544-ADA5-333027E32B9F}" type="pres">
      <dgm:prSet presAssocID="{210D8E0E-A3E0-2445-93FF-BC2D67FDE6FD}" presName="vertThree" presStyleCnt="0"/>
      <dgm:spPr/>
    </dgm:pt>
    <dgm:pt modelId="{DEC348DD-F2DF-EF4A-BBE9-3280BC7362BD}" type="pres">
      <dgm:prSet presAssocID="{210D8E0E-A3E0-2445-93FF-BC2D67FDE6FD}" presName="txThree" presStyleLbl="node3" presStyleIdx="1" presStyleCnt="3">
        <dgm:presLayoutVars>
          <dgm:chPref val="3"/>
        </dgm:presLayoutVars>
      </dgm:prSet>
      <dgm:spPr/>
    </dgm:pt>
    <dgm:pt modelId="{2DEE0CE0-EF76-414D-AE56-BBD4849E8C4C}" type="pres">
      <dgm:prSet presAssocID="{210D8E0E-A3E0-2445-93FF-BC2D67FDE6FD}" presName="horzThree" presStyleCnt="0"/>
      <dgm:spPr/>
    </dgm:pt>
    <dgm:pt modelId="{17BA3CD4-2906-814F-AAB4-008B9796D4DC}" type="pres">
      <dgm:prSet presAssocID="{719309B7-6C37-3D4C-9940-AE89F9AAF0FA}" presName="sibSpaceTwo" presStyleCnt="0"/>
      <dgm:spPr/>
    </dgm:pt>
    <dgm:pt modelId="{E7A560F0-E792-B243-BDD9-02003AF9C2CD}" type="pres">
      <dgm:prSet presAssocID="{CA554CA9-D149-5341-8164-12FC2B631A41}" presName="vertTwo" presStyleCnt="0"/>
      <dgm:spPr/>
    </dgm:pt>
    <dgm:pt modelId="{DB5E1E35-A9E4-6842-A79F-9DCE67E332AB}" type="pres">
      <dgm:prSet presAssocID="{CA554CA9-D149-5341-8164-12FC2B631A41}" presName="txTwo" presStyleLbl="node2" presStyleIdx="1" presStyleCnt="2">
        <dgm:presLayoutVars>
          <dgm:chPref val="3"/>
        </dgm:presLayoutVars>
      </dgm:prSet>
      <dgm:spPr/>
    </dgm:pt>
    <dgm:pt modelId="{0F30D9FD-4047-9343-AE14-024E63BCE340}" type="pres">
      <dgm:prSet presAssocID="{CA554CA9-D149-5341-8164-12FC2B631A41}" presName="parTransTwo" presStyleCnt="0"/>
      <dgm:spPr/>
    </dgm:pt>
    <dgm:pt modelId="{76387585-8716-8645-8437-3C09EDF4A2D8}" type="pres">
      <dgm:prSet presAssocID="{CA554CA9-D149-5341-8164-12FC2B631A41}" presName="horzTwo" presStyleCnt="0"/>
      <dgm:spPr/>
    </dgm:pt>
    <dgm:pt modelId="{8B9D3ABA-266A-5C4F-9DCA-10A195B49F41}" type="pres">
      <dgm:prSet presAssocID="{BE57A74D-3809-0B44-8A94-2BA7781AFD15}" presName="vertThree" presStyleCnt="0"/>
      <dgm:spPr/>
    </dgm:pt>
    <dgm:pt modelId="{970BAA87-1C2B-DC46-8227-A26FE94648AD}" type="pres">
      <dgm:prSet presAssocID="{BE57A74D-3809-0B44-8A94-2BA7781AFD15}" presName="txThree" presStyleLbl="node3" presStyleIdx="2" presStyleCnt="3">
        <dgm:presLayoutVars>
          <dgm:chPref val="3"/>
        </dgm:presLayoutVars>
      </dgm:prSet>
      <dgm:spPr/>
    </dgm:pt>
    <dgm:pt modelId="{C5FE5062-3C92-E346-AFA4-AF7E9410E3F7}" type="pres">
      <dgm:prSet presAssocID="{BE57A74D-3809-0B44-8A94-2BA7781AFD15}" presName="horzThree" presStyleCnt="0"/>
      <dgm:spPr/>
    </dgm:pt>
  </dgm:ptLst>
  <dgm:cxnLst>
    <dgm:cxn modelId="{5F650B01-039D-1A42-A17E-FCAFD2B0C5CA}" type="presOf" srcId="{BBD6FE7B-571B-2F41-A5E9-8074064AF195}" destId="{18B7EABC-368F-8240-A48A-B77B289FC1E9}" srcOrd="0" destOrd="0" presId="urn:microsoft.com/office/officeart/2005/8/layout/hierarchy4"/>
    <dgm:cxn modelId="{4389E80A-542D-F64A-B59C-0684A08BAC29}" srcId="{110FCEC0-2E26-8A47-98E6-FCA547ADAF76}" destId="{210D8E0E-A3E0-2445-93FF-BC2D67FDE6FD}" srcOrd="1" destOrd="0" parTransId="{E5C68D21-5C41-4B45-8303-981F8CD941A3}" sibTransId="{07AED5A1-7898-F740-9A89-E9E1BB75A3CE}"/>
    <dgm:cxn modelId="{F293F613-D650-B540-835B-717C85163F61}" type="presOf" srcId="{07D90DE4-5225-9340-A20A-8830FC2C399F}" destId="{E7FD5DC5-BA9B-E345-911B-8C75AD056FFB}" srcOrd="0" destOrd="0" presId="urn:microsoft.com/office/officeart/2005/8/layout/hierarchy4"/>
    <dgm:cxn modelId="{AAEA6F4A-F6E0-094B-AFEE-3DC9AED7FA3A}" type="presOf" srcId="{210D8E0E-A3E0-2445-93FF-BC2D67FDE6FD}" destId="{DEC348DD-F2DF-EF4A-BBE9-3280BC7362BD}" srcOrd="0" destOrd="0" presId="urn:microsoft.com/office/officeart/2005/8/layout/hierarchy4"/>
    <dgm:cxn modelId="{04676556-F442-3D4E-969B-DFC9753310B2}" type="presOf" srcId="{110FCEC0-2E26-8A47-98E6-FCA547ADAF76}" destId="{0DF93856-D68A-1C44-871D-176CE34E764C}" srcOrd="0" destOrd="0" presId="urn:microsoft.com/office/officeart/2005/8/layout/hierarchy4"/>
    <dgm:cxn modelId="{1BA31593-960B-7F42-9568-3D029C99D4DD}" type="presOf" srcId="{3EC3EB0A-F5DA-6F4E-B8B9-38CF35653CB8}" destId="{2B951C59-4B20-654D-95D6-D6C79929B824}" srcOrd="0" destOrd="0" presId="urn:microsoft.com/office/officeart/2005/8/layout/hierarchy4"/>
    <dgm:cxn modelId="{D6D42D9E-7F58-C944-A6E2-2D07BBCD29C7}" srcId="{110FCEC0-2E26-8A47-98E6-FCA547ADAF76}" destId="{07D90DE4-5225-9340-A20A-8830FC2C399F}" srcOrd="0" destOrd="0" parTransId="{74D4FFA2-970E-044E-8D09-300FB76532B5}" sibTransId="{382641B0-81C7-BC45-9B0C-203F60D02DC0}"/>
    <dgm:cxn modelId="{669A0EAE-7BB0-DC4F-A3FD-8539ADE754CC}" srcId="{CA554CA9-D149-5341-8164-12FC2B631A41}" destId="{BE57A74D-3809-0B44-8A94-2BA7781AFD15}" srcOrd="0" destOrd="0" parTransId="{E333ADBA-A14E-9346-BF5E-5F35FE318B47}" sibTransId="{9C6E3BFD-8A7C-1645-A0B3-ADBEDF480DBE}"/>
    <dgm:cxn modelId="{8C8FCABB-C0D2-8049-A63B-737DFEC206C3}" srcId="{BBD6FE7B-571B-2F41-A5E9-8074064AF195}" destId="{CA554CA9-D149-5341-8164-12FC2B631A41}" srcOrd="1" destOrd="0" parTransId="{21B367D7-EE26-C744-BF46-2FAB0BCA49E3}" sibTransId="{F9E8E634-BBA8-3C47-92E0-73022AA1A124}"/>
    <dgm:cxn modelId="{8650CFBE-3DE0-8743-BFC7-902265F13052}" srcId="{3EC3EB0A-F5DA-6F4E-B8B9-38CF35653CB8}" destId="{BBD6FE7B-571B-2F41-A5E9-8074064AF195}" srcOrd="0" destOrd="0" parTransId="{4CC28435-EA59-A648-8E87-8ECD2B8747A6}" sibTransId="{4E1E90D1-7338-4745-92B9-D5A33095019A}"/>
    <dgm:cxn modelId="{358473D3-D2B4-DF40-B93F-C5B69BCEAEE3}" type="presOf" srcId="{CA554CA9-D149-5341-8164-12FC2B631A41}" destId="{DB5E1E35-A9E4-6842-A79F-9DCE67E332AB}" srcOrd="0" destOrd="0" presId="urn:microsoft.com/office/officeart/2005/8/layout/hierarchy4"/>
    <dgm:cxn modelId="{1E9EEFE7-AF46-F649-9051-2694F630F8D0}" type="presOf" srcId="{BE57A74D-3809-0B44-8A94-2BA7781AFD15}" destId="{970BAA87-1C2B-DC46-8227-A26FE94648AD}" srcOrd="0" destOrd="0" presId="urn:microsoft.com/office/officeart/2005/8/layout/hierarchy4"/>
    <dgm:cxn modelId="{95E0A7F1-614B-5144-9FE9-1A61FB0740D7}" srcId="{BBD6FE7B-571B-2F41-A5E9-8074064AF195}" destId="{110FCEC0-2E26-8A47-98E6-FCA547ADAF76}" srcOrd="0" destOrd="0" parTransId="{7F7F327F-ACE4-524D-89A5-364AF06F2B8D}" sibTransId="{719309B7-6C37-3D4C-9940-AE89F9AAF0FA}"/>
    <dgm:cxn modelId="{754D21F4-B3E0-DB4D-B696-78552EA768FD}" type="presParOf" srcId="{2B951C59-4B20-654D-95D6-D6C79929B824}" destId="{61A7085A-FA4C-8B42-A771-0CC807E3BCFD}" srcOrd="0" destOrd="0" presId="urn:microsoft.com/office/officeart/2005/8/layout/hierarchy4"/>
    <dgm:cxn modelId="{643B6936-0D09-254B-9DD7-353420FF355A}" type="presParOf" srcId="{61A7085A-FA4C-8B42-A771-0CC807E3BCFD}" destId="{18B7EABC-368F-8240-A48A-B77B289FC1E9}" srcOrd="0" destOrd="0" presId="urn:microsoft.com/office/officeart/2005/8/layout/hierarchy4"/>
    <dgm:cxn modelId="{857D9E92-6E8E-0F44-9F2A-B3F694AD7B92}" type="presParOf" srcId="{61A7085A-FA4C-8B42-A771-0CC807E3BCFD}" destId="{E7721AAB-66D4-2047-8088-BFD423BD1928}" srcOrd="1" destOrd="0" presId="urn:microsoft.com/office/officeart/2005/8/layout/hierarchy4"/>
    <dgm:cxn modelId="{EAF9B04B-A0BE-4843-BB42-4C754863020F}" type="presParOf" srcId="{61A7085A-FA4C-8B42-A771-0CC807E3BCFD}" destId="{0214A175-5474-0D4B-B1F6-285F76162B30}" srcOrd="2" destOrd="0" presId="urn:microsoft.com/office/officeart/2005/8/layout/hierarchy4"/>
    <dgm:cxn modelId="{AA39DD54-C6D6-1243-8D30-35A08208B845}" type="presParOf" srcId="{0214A175-5474-0D4B-B1F6-285F76162B30}" destId="{F5AF66F6-39BE-A348-A656-BF7EF6F83219}" srcOrd="0" destOrd="0" presId="urn:microsoft.com/office/officeart/2005/8/layout/hierarchy4"/>
    <dgm:cxn modelId="{2E7FA962-D92C-EF40-9283-7B0B8A83E161}" type="presParOf" srcId="{F5AF66F6-39BE-A348-A656-BF7EF6F83219}" destId="{0DF93856-D68A-1C44-871D-176CE34E764C}" srcOrd="0" destOrd="0" presId="urn:microsoft.com/office/officeart/2005/8/layout/hierarchy4"/>
    <dgm:cxn modelId="{CB0BE6EA-AC2E-1443-A0BB-47AEDA41F286}" type="presParOf" srcId="{F5AF66F6-39BE-A348-A656-BF7EF6F83219}" destId="{83F18867-E3C7-3240-8B31-D88F4561ED04}" srcOrd="1" destOrd="0" presId="urn:microsoft.com/office/officeart/2005/8/layout/hierarchy4"/>
    <dgm:cxn modelId="{7949EF15-B093-C543-8E42-66706ADB6AB3}" type="presParOf" srcId="{F5AF66F6-39BE-A348-A656-BF7EF6F83219}" destId="{069ECA67-04AB-2C47-BD54-8B237F7D6335}" srcOrd="2" destOrd="0" presId="urn:microsoft.com/office/officeart/2005/8/layout/hierarchy4"/>
    <dgm:cxn modelId="{2497CD6E-A6D7-354A-8701-D20AE2C58BA5}" type="presParOf" srcId="{069ECA67-04AB-2C47-BD54-8B237F7D6335}" destId="{565202AF-85C7-1A45-B9C7-767127662E3D}" srcOrd="0" destOrd="0" presId="urn:microsoft.com/office/officeart/2005/8/layout/hierarchy4"/>
    <dgm:cxn modelId="{141E9C9D-0F71-1742-99D6-3085586F5557}" type="presParOf" srcId="{565202AF-85C7-1A45-B9C7-767127662E3D}" destId="{E7FD5DC5-BA9B-E345-911B-8C75AD056FFB}" srcOrd="0" destOrd="0" presId="urn:microsoft.com/office/officeart/2005/8/layout/hierarchy4"/>
    <dgm:cxn modelId="{3FFCBAD5-019A-784B-90C5-25D9B159F56D}" type="presParOf" srcId="{565202AF-85C7-1A45-B9C7-767127662E3D}" destId="{352C3B9B-7BB8-8442-B580-1FBA19C7E87E}" srcOrd="1" destOrd="0" presId="urn:microsoft.com/office/officeart/2005/8/layout/hierarchy4"/>
    <dgm:cxn modelId="{B471A262-24CD-EF4A-93A4-2D41844C1B63}" type="presParOf" srcId="{069ECA67-04AB-2C47-BD54-8B237F7D6335}" destId="{47FD8850-A27F-B543-B146-70CDF7A058E2}" srcOrd="1" destOrd="0" presId="urn:microsoft.com/office/officeart/2005/8/layout/hierarchy4"/>
    <dgm:cxn modelId="{1BCBC4C5-86DD-2F4B-A53A-69009793FD3D}" type="presParOf" srcId="{069ECA67-04AB-2C47-BD54-8B237F7D6335}" destId="{55B8784E-6FCD-C544-ADA5-333027E32B9F}" srcOrd="2" destOrd="0" presId="urn:microsoft.com/office/officeart/2005/8/layout/hierarchy4"/>
    <dgm:cxn modelId="{67714BF7-8B66-F34E-87F3-E06EF2D707E5}" type="presParOf" srcId="{55B8784E-6FCD-C544-ADA5-333027E32B9F}" destId="{DEC348DD-F2DF-EF4A-BBE9-3280BC7362BD}" srcOrd="0" destOrd="0" presId="urn:microsoft.com/office/officeart/2005/8/layout/hierarchy4"/>
    <dgm:cxn modelId="{68C8F898-C466-EB4F-9845-1968038F944F}" type="presParOf" srcId="{55B8784E-6FCD-C544-ADA5-333027E32B9F}" destId="{2DEE0CE0-EF76-414D-AE56-BBD4849E8C4C}" srcOrd="1" destOrd="0" presId="urn:microsoft.com/office/officeart/2005/8/layout/hierarchy4"/>
    <dgm:cxn modelId="{35674CD8-4ECE-DB4D-96C1-B979B54D14DB}" type="presParOf" srcId="{0214A175-5474-0D4B-B1F6-285F76162B30}" destId="{17BA3CD4-2906-814F-AAB4-008B9796D4DC}" srcOrd="1" destOrd="0" presId="urn:microsoft.com/office/officeart/2005/8/layout/hierarchy4"/>
    <dgm:cxn modelId="{83C01BB0-8155-B54C-9FDF-6BF19901E5B8}" type="presParOf" srcId="{0214A175-5474-0D4B-B1F6-285F76162B30}" destId="{E7A560F0-E792-B243-BDD9-02003AF9C2CD}" srcOrd="2" destOrd="0" presId="urn:microsoft.com/office/officeart/2005/8/layout/hierarchy4"/>
    <dgm:cxn modelId="{47FE5C3B-3804-2D44-9CF9-3DF543A36878}" type="presParOf" srcId="{E7A560F0-E792-B243-BDD9-02003AF9C2CD}" destId="{DB5E1E35-A9E4-6842-A79F-9DCE67E332AB}" srcOrd="0" destOrd="0" presId="urn:microsoft.com/office/officeart/2005/8/layout/hierarchy4"/>
    <dgm:cxn modelId="{26E66B8C-445B-EC4E-99EE-4339D4C7A47D}" type="presParOf" srcId="{E7A560F0-E792-B243-BDD9-02003AF9C2CD}" destId="{0F30D9FD-4047-9343-AE14-024E63BCE340}" srcOrd="1" destOrd="0" presId="urn:microsoft.com/office/officeart/2005/8/layout/hierarchy4"/>
    <dgm:cxn modelId="{38AD3B6F-A3B1-1D48-BA0D-7F431712E1FF}" type="presParOf" srcId="{E7A560F0-E792-B243-BDD9-02003AF9C2CD}" destId="{76387585-8716-8645-8437-3C09EDF4A2D8}" srcOrd="2" destOrd="0" presId="urn:microsoft.com/office/officeart/2005/8/layout/hierarchy4"/>
    <dgm:cxn modelId="{E2C09951-7653-2242-887E-FF8F76F36848}" type="presParOf" srcId="{76387585-8716-8645-8437-3C09EDF4A2D8}" destId="{8B9D3ABA-266A-5C4F-9DCA-10A195B49F41}" srcOrd="0" destOrd="0" presId="urn:microsoft.com/office/officeart/2005/8/layout/hierarchy4"/>
    <dgm:cxn modelId="{EB1C78C0-C7B6-7B41-AC05-430DFF0465A8}" type="presParOf" srcId="{8B9D3ABA-266A-5C4F-9DCA-10A195B49F41}" destId="{970BAA87-1C2B-DC46-8227-A26FE94648AD}" srcOrd="0" destOrd="0" presId="urn:microsoft.com/office/officeart/2005/8/layout/hierarchy4"/>
    <dgm:cxn modelId="{CD1022AD-8DDE-B143-A38D-1EB4B14EE799}" type="presParOf" srcId="{8B9D3ABA-266A-5C4F-9DCA-10A195B49F41}" destId="{C5FE5062-3C92-E346-AFA4-AF7E9410E3F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36F0A4-1D66-8E41-B732-0C2969BEDE86}"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AD30A9FF-425B-7C43-9C86-43ADE2C04798}">
      <dgm:prSet phldrT="[Text]" custT="1"/>
      <dgm:spPr/>
      <dgm:t>
        <a:bodyPr/>
        <a:lstStyle/>
        <a:p>
          <a:r>
            <a:rPr lang="en-US" sz="1400" dirty="0"/>
            <a:t>Building Model</a:t>
          </a:r>
        </a:p>
      </dgm:t>
    </dgm:pt>
    <dgm:pt modelId="{704C74DB-2928-C34D-8239-48DAD631B23C}" type="parTrans" cxnId="{74915567-3F26-8B44-AB7A-A29922518B6F}">
      <dgm:prSet/>
      <dgm:spPr/>
      <dgm:t>
        <a:bodyPr/>
        <a:lstStyle/>
        <a:p>
          <a:endParaRPr lang="en-US"/>
        </a:p>
      </dgm:t>
    </dgm:pt>
    <dgm:pt modelId="{EB532BE4-BC0E-5941-88DD-95F7DC0F55BC}" type="sibTrans" cxnId="{74915567-3F26-8B44-AB7A-A29922518B6F}">
      <dgm:prSet/>
      <dgm:spPr/>
      <dgm:t>
        <a:bodyPr/>
        <a:lstStyle/>
        <a:p>
          <a:endParaRPr lang="en-US"/>
        </a:p>
      </dgm:t>
    </dgm:pt>
    <dgm:pt modelId="{3746D163-74BE-C64D-8D49-0C5684D1BD05}">
      <dgm:prSet phldrT="[Text]" custT="1"/>
      <dgm:spPr/>
      <dgm:t>
        <a:bodyPr/>
        <a:lstStyle/>
        <a:p>
          <a:r>
            <a:rPr lang="en-US" sz="1200" dirty="0"/>
            <a:t>Loading Dataset into NumPy and Pandas</a:t>
          </a:r>
        </a:p>
      </dgm:t>
    </dgm:pt>
    <dgm:pt modelId="{71633635-59D6-9C43-9A8F-130502D91E05}" type="parTrans" cxnId="{5952BBB7-96F3-2446-B917-B03851E0EBC9}">
      <dgm:prSet/>
      <dgm:spPr/>
      <dgm:t>
        <a:bodyPr/>
        <a:lstStyle/>
        <a:p>
          <a:endParaRPr lang="en-US"/>
        </a:p>
      </dgm:t>
    </dgm:pt>
    <dgm:pt modelId="{BE867D30-7FCD-404B-89A8-335798F01A98}" type="sibTrans" cxnId="{5952BBB7-96F3-2446-B917-B03851E0EBC9}">
      <dgm:prSet/>
      <dgm:spPr/>
      <dgm:t>
        <a:bodyPr/>
        <a:lstStyle/>
        <a:p>
          <a:endParaRPr lang="en-US"/>
        </a:p>
      </dgm:t>
    </dgm:pt>
    <dgm:pt modelId="{BC6BABE3-14C0-F541-9290-8E1CB005A2F1}">
      <dgm:prSet phldrT="[Text]" custT="1"/>
      <dgm:spPr/>
      <dgm:t>
        <a:bodyPr/>
        <a:lstStyle/>
        <a:p>
          <a:r>
            <a:rPr lang="en-US" sz="1400" dirty="0"/>
            <a:t>Evaluating Model</a:t>
          </a:r>
        </a:p>
      </dgm:t>
    </dgm:pt>
    <dgm:pt modelId="{65402041-C974-6F41-A0B1-C4A8C73ECA56}" type="parTrans" cxnId="{8A114BB9-6B97-7044-AB9F-D623F96062DB}">
      <dgm:prSet/>
      <dgm:spPr/>
      <dgm:t>
        <a:bodyPr/>
        <a:lstStyle/>
        <a:p>
          <a:endParaRPr lang="en-US"/>
        </a:p>
      </dgm:t>
    </dgm:pt>
    <dgm:pt modelId="{A3C34BA5-DB5B-BB4C-B51A-895ADEE54FC0}" type="sibTrans" cxnId="{8A114BB9-6B97-7044-AB9F-D623F96062DB}">
      <dgm:prSet/>
      <dgm:spPr/>
      <dgm:t>
        <a:bodyPr/>
        <a:lstStyle/>
        <a:p>
          <a:endParaRPr lang="en-US"/>
        </a:p>
      </dgm:t>
    </dgm:pt>
    <dgm:pt modelId="{471C4046-559C-4448-8B6D-AC2E8585C5DF}">
      <dgm:prSet phldrT="[Text]" custT="1"/>
      <dgm:spPr/>
      <dgm:t>
        <a:bodyPr/>
        <a:lstStyle/>
        <a:p>
          <a:r>
            <a:rPr lang="en-US" sz="1400" dirty="0"/>
            <a:t>Calculate accuracy of each ML Model </a:t>
          </a:r>
        </a:p>
      </dgm:t>
    </dgm:pt>
    <dgm:pt modelId="{3BA1C407-D1D1-2143-B3F9-EB8EE2E59051}" type="parTrans" cxnId="{E8B4654A-821E-FB47-A1F8-120F9F77389B}">
      <dgm:prSet/>
      <dgm:spPr/>
      <dgm:t>
        <a:bodyPr/>
        <a:lstStyle/>
        <a:p>
          <a:endParaRPr lang="en-US"/>
        </a:p>
      </dgm:t>
    </dgm:pt>
    <dgm:pt modelId="{68B37802-9E6D-324D-9CED-A064E352CE7F}" type="sibTrans" cxnId="{E8B4654A-821E-FB47-A1F8-120F9F77389B}">
      <dgm:prSet/>
      <dgm:spPr/>
      <dgm:t>
        <a:bodyPr/>
        <a:lstStyle/>
        <a:p>
          <a:endParaRPr lang="en-US"/>
        </a:p>
      </dgm:t>
    </dgm:pt>
    <dgm:pt modelId="{754C8FEE-A02B-3648-B070-8ACF0D71A608}">
      <dgm:prSet phldrT="[Text]" custT="1"/>
      <dgm:spPr/>
      <dgm:t>
        <a:bodyPr/>
        <a:lstStyle/>
        <a:p>
          <a:r>
            <a:rPr lang="en-US" sz="1400" dirty="0"/>
            <a:t>Improving Model</a:t>
          </a:r>
        </a:p>
      </dgm:t>
    </dgm:pt>
    <dgm:pt modelId="{187FAFAF-07C5-5747-8E31-ED284C37A760}" type="parTrans" cxnId="{732BC993-8A89-6A41-B87F-323F150E5E4E}">
      <dgm:prSet/>
      <dgm:spPr/>
      <dgm:t>
        <a:bodyPr/>
        <a:lstStyle/>
        <a:p>
          <a:endParaRPr lang="en-US"/>
        </a:p>
      </dgm:t>
    </dgm:pt>
    <dgm:pt modelId="{AA20A2F2-1C36-7646-8844-BC42E58757BC}" type="sibTrans" cxnId="{732BC993-8A89-6A41-B87F-323F150E5E4E}">
      <dgm:prSet/>
      <dgm:spPr/>
      <dgm:t>
        <a:bodyPr/>
        <a:lstStyle/>
        <a:p>
          <a:endParaRPr lang="en-US"/>
        </a:p>
      </dgm:t>
    </dgm:pt>
    <dgm:pt modelId="{0B6B921D-BB12-2D44-9A2B-47D813E72F9A}">
      <dgm:prSet phldrT="[Text]" custT="1"/>
      <dgm:spPr/>
      <dgm:t>
        <a:bodyPr/>
        <a:lstStyle/>
        <a:p>
          <a:r>
            <a:rPr lang="en-US" sz="1800" dirty="0"/>
            <a:t>Engineer features and tune algorithm</a:t>
          </a:r>
        </a:p>
      </dgm:t>
    </dgm:pt>
    <dgm:pt modelId="{B68D16E7-EB64-CF4A-B8CF-4AA2BFE6BE57}" type="parTrans" cxnId="{0C6F882E-F889-A844-B797-47EAA7413411}">
      <dgm:prSet/>
      <dgm:spPr/>
      <dgm:t>
        <a:bodyPr/>
        <a:lstStyle/>
        <a:p>
          <a:endParaRPr lang="en-US"/>
        </a:p>
      </dgm:t>
    </dgm:pt>
    <dgm:pt modelId="{E475DA00-9B45-3A44-B1E7-AF684E2E8AEE}" type="sibTrans" cxnId="{0C6F882E-F889-A844-B797-47EAA7413411}">
      <dgm:prSet/>
      <dgm:spPr/>
      <dgm:t>
        <a:bodyPr/>
        <a:lstStyle/>
        <a:p>
          <a:endParaRPr lang="en-US"/>
        </a:p>
      </dgm:t>
    </dgm:pt>
    <dgm:pt modelId="{4601E47A-8D08-2347-8D7F-C8A419D7BF20}">
      <dgm:prSet custT="1"/>
      <dgm:spPr/>
      <dgm:t>
        <a:bodyPr/>
        <a:lstStyle/>
        <a:p>
          <a:r>
            <a:rPr lang="en-US" sz="1200" dirty="0"/>
            <a:t>Finding Best Performing Model</a:t>
          </a:r>
        </a:p>
      </dgm:t>
    </dgm:pt>
    <dgm:pt modelId="{01B340DD-27AA-B946-AF82-BADF904B80FE}" type="parTrans" cxnId="{1D010D0C-1D09-774B-ADE5-CB9A30428D9D}">
      <dgm:prSet/>
      <dgm:spPr/>
      <dgm:t>
        <a:bodyPr/>
        <a:lstStyle/>
        <a:p>
          <a:endParaRPr lang="en-US"/>
        </a:p>
      </dgm:t>
    </dgm:pt>
    <dgm:pt modelId="{C8D3C3C9-F164-B345-ADEC-5C8A0055BFE2}" type="sibTrans" cxnId="{1D010D0C-1D09-774B-ADE5-CB9A30428D9D}">
      <dgm:prSet/>
      <dgm:spPr/>
      <dgm:t>
        <a:bodyPr/>
        <a:lstStyle/>
        <a:p>
          <a:endParaRPr lang="en-US"/>
        </a:p>
      </dgm:t>
    </dgm:pt>
    <dgm:pt modelId="{18B233C7-C245-4E40-8724-F04F03EDC546}">
      <dgm:prSet phldrT="[Text]" custT="1"/>
      <dgm:spPr/>
      <dgm:t>
        <a:bodyPr/>
        <a:lstStyle/>
        <a:p>
          <a:r>
            <a:rPr lang="en-US" sz="1200" dirty="0"/>
            <a:t>Transforming Data</a:t>
          </a:r>
        </a:p>
      </dgm:t>
    </dgm:pt>
    <dgm:pt modelId="{6AEE76EB-ADA2-A445-9D16-84CB8B0A5884}" type="parTrans" cxnId="{8BC1A22D-6F2B-D841-BDCE-E884208D5742}">
      <dgm:prSet/>
      <dgm:spPr/>
      <dgm:t>
        <a:bodyPr/>
        <a:lstStyle/>
        <a:p>
          <a:endParaRPr lang="en-US"/>
        </a:p>
      </dgm:t>
    </dgm:pt>
    <dgm:pt modelId="{54936B67-B24B-FF4A-A356-A2DD2AEE6033}" type="sibTrans" cxnId="{8BC1A22D-6F2B-D841-BDCE-E884208D5742}">
      <dgm:prSet/>
      <dgm:spPr/>
      <dgm:t>
        <a:bodyPr/>
        <a:lstStyle/>
        <a:p>
          <a:endParaRPr lang="en-US"/>
        </a:p>
      </dgm:t>
    </dgm:pt>
    <dgm:pt modelId="{7A62D0C9-FEAE-2F4C-8E32-C4CBA42C3F19}">
      <dgm:prSet phldrT="[Text]" custT="1"/>
      <dgm:spPr/>
      <dgm:t>
        <a:bodyPr/>
        <a:lstStyle/>
        <a:p>
          <a:r>
            <a:rPr lang="en-US" sz="1200" dirty="0"/>
            <a:t>Splitting data into training and test sets</a:t>
          </a:r>
        </a:p>
      </dgm:t>
    </dgm:pt>
    <dgm:pt modelId="{184A38FC-6D43-2549-84ED-4C5CE65EAF4E}" type="parTrans" cxnId="{7FAEAD3C-94FF-894B-BDC1-9CD5CD88304C}">
      <dgm:prSet/>
      <dgm:spPr/>
      <dgm:t>
        <a:bodyPr/>
        <a:lstStyle/>
        <a:p>
          <a:endParaRPr lang="en-US"/>
        </a:p>
      </dgm:t>
    </dgm:pt>
    <dgm:pt modelId="{FB47983F-DBC6-9247-BFAE-3971F552D2FD}" type="sibTrans" cxnId="{7FAEAD3C-94FF-894B-BDC1-9CD5CD88304C}">
      <dgm:prSet/>
      <dgm:spPr/>
      <dgm:t>
        <a:bodyPr/>
        <a:lstStyle/>
        <a:p>
          <a:endParaRPr lang="en-US"/>
        </a:p>
      </dgm:t>
    </dgm:pt>
    <dgm:pt modelId="{B3B41B3F-DEB2-3947-9DEF-1A1335E01EB8}">
      <dgm:prSet phldrT="[Text]" custT="1"/>
      <dgm:spPr/>
      <dgm:t>
        <a:bodyPr/>
        <a:lstStyle/>
        <a:p>
          <a:r>
            <a:rPr lang="en-US" sz="1200" dirty="0"/>
            <a:t>Select Machine Learning (ML) algorithm to use </a:t>
          </a:r>
        </a:p>
      </dgm:t>
    </dgm:pt>
    <dgm:pt modelId="{016E6219-0783-8D49-A1E9-44A5CAA2E30C}" type="parTrans" cxnId="{5B3FAD87-891B-8140-8958-8A88DD2077ED}">
      <dgm:prSet/>
      <dgm:spPr/>
      <dgm:t>
        <a:bodyPr/>
        <a:lstStyle/>
        <a:p>
          <a:endParaRPr lang="en-US"/>
        </a:p>
      </dgm:t>
    </dgm:pt>
    <dgm:pt modelId="{2C62C8BD-8EC4-014B-929A-5FC47BFCBB55}" type="sibTrans" cxnId="{5B3FAD87-891B-8140-8958-8A88DD2077ED}">
      <dgm:prSet/>
      <dgm:spPr/>
      <dgm:t>
        <a:bodyPr/>
        <a:lstStyle/>
        <a:p>
          <a:endParaRPr lang="en-US"/>
        </a:p>
      </dgm:t>
    </dgm:pt>
    <dgm:pt modelId="{7A6256DD-61B9-C543-B429-D22F12FF2FA1}">
      <dgm:prSet phldrT="[Text]" custT="1"/>
      <dgm:spPr/>
      <dgm:t>
        <a:bodyPr/>
        <a:lstStyle/>
        <a:p>
          <a:r>
            <a:rPr lang="en-US" sz="1200" dirty="0"/>
            <a:t>Set parameters to tune in </a:t>
          </a:r>
          <a:r>
            <a:rPr lang="en-US" sz="1200" dirty="0" err="1"/>
            <a:t>GridSearchCV</a:t>
          </a:r>
          <a:endParaRPr lang="en-US" sz="1200" dirty="0"/>
        </a:p>
      </dgm:t>
    </dgm:pt>
    <dgm:pt modelId="{4388F6A3-59AD-E04A-BFAF-79E20B32A65B}" type="parTrans" cxnId="{4CE05B2B-87DE-4341-9EE2-009B10EDE70D}">
      <dgm:prSet/>
      <dgm:spPr/>
      <dgm:t>
        <a:bodyPr/>
        <a:lstStyle/>
        <a:p>
          <a:endParaRPr lang="en-US"/>
        </a:p>
      </dgm:t>
    </dgm:pt>
    <dgm:pt modelId="{E131BAE2-8B39-1D4C-A4AD-5CC1DBA168F2}" type="sibTrans" cxnId="{4CE05B2B-87DE-4341-9EE2-009B10EDE70D}">
      <dgm:prSet/>
      <dgm:spPr/>
      <dgm:t>
        <a:bodyPr/>
        <a:lstStyle/>
        <a:p>
          <a:endParaRPr lang="en-US"/>
        </a:p>
      </dgm:t>
    </dgm:pt>
    <dgm:pt modelId="{A3755C32-8E32-A346-8111-95B83F0350FE}">
      <dgm:prSet phldrT="[Text]" custT="1"/>
      <dgm:spPr/>
      <dgm:t>
        <a:bodyPr/>
        <a:lstStyle/>
        <a:p>
          <a:r>
            <a:rPr lang="en-US" sz="1200" dirty="0"/>
            <a:t>Fit ML algorithms and train them on training data</a:t>
          </a:r>
        </a:p>
      </dgm:t>
    </dgm:pt>
    <dgm:pt modelId="{82E38034-988C-354C-90BB-59ED971F656B}" type="parTrans" cxnId="{C7E0C6F2-51F9-7045-902D-CD8CADF5A565}">
      <dgm:prSet/>
      <dgm:spPr/>
      <dgm:t>
        <a:bodyPr/>
        <a:lstStyle/>
        <a:p>
          <a:endParaRPr lang="en-US"/>
        </a:p>
      </dgm:t>
    </dgm:pt>
    <dgm:pt modelId="{1777C500-61C6-1C41-8EED-2EEEE528BA08}" type="sibTrans" cxnId="{C7E0C6F2-51F9-7045-902D-CD8CADF5A565}">
      <dgm:prSet/>
      <dgm:spPr/>
      <dgm:t>
        <a:bodyPr/>
        <a:lstStyle/>
        <a:p>
          <a:endParaRPr lang="en-US"/>
        </a:p>
      </dgm:t>
    </dgm:pt>
    <dgm:pt modelId="{A354FD2D-8A33-7749-9701-B4D5A78FA66C}">
      <dgm:prSet phldrT="[Text]" custT="1"/>
      <dgm:spPr/>
      <dgm:t>
        <a:bodyPr/>
        <a:lstStyle/>
        <a:p>
          <a:r>
            <a:rPr lang="en-US" sz="1400" dirty="0"/>
            <a:t>Identify best parameters in </a:t>
          </a:r>
          <a:r>
            <a:rPr lang="en-US" sz="1400" dirty="0" err="1"/>
            <a:t>GridSearchCV</a:t>
          </a:r>
          <a:r>
            <a:rPr lang="en-US" sz="1400" dirty="0"/>
            <a:t> for each algorithm</a:t>
          </a:r>
        </a:p>
      </dgm:t>
    </dgm:pt>
    <dgm:pt modelId="{764BA346-D3B8-B344-8EC7-FFF8A12766AB}" type="parTrans" cxnId="{9B426F4B-6BB2-0345-A15F-2CA0643E96D9}">
      <dgm:prSet/>
      <dgm:spPr/>
      <dgm:t>
        <a:bodyPr/>
        <a:lstStyle/>
        <a:p>
          <a:endParaRPr lang="en-US"/>
        </a:p>
      </dgm:t>
    </dgm:pt>
    <dgm:pt modelId="{49410218-6C80-3541-B947-8764CE0F40BD}" type="sibTrans" cxnId="{9B426F4B-6BB2-0345-A15F-2CA0643E96D9}">
      <dgm:prSet/>
      <dgm:spPr/>
      <dgm:t>
        <a:bodyPr/>
        <a:lstStyle/>
        <a:p>
          <a:endParaRPr lang="en-US"/>
        </a:p>
      </dgm:t>
    </dgm:pt>
    <dgm:pt modelId="{8B1EB4FF-15F0-9740-B310-9B084B9E3520}">
      <dgm:prSet phldrT="[Text]" custT="1"/>
      <dgm:spPr/>
      <dgm:t>
        <a:bodyPr/>
        <a:lstStyle/>
        <a:p>
          <a:r>
            <a:rPr lang="en-US" sz="1400" dirty="0"/>
            <a:t>Plot Confusion Matrix</a:t>
          </a:r>
        </a:p>
      </dgm:t>
    </dgm:pt>
    <dgm:pt modelId="{4690E0D8-A604-4541-B424-2B34AB566B5A}" type="parTrans" cxnId="{8869EBCE-9524-514C-844C-2A2ED3AB80CC}">
      <dgm:prSet/>
      <dgm:spPr/>
      <dgm:t>
        <a:bodyPr/>
        <a:lstStyle/>
        <a:p>
          <a:endParaRPr lang="en-US"/>
        </a:p>
      </dgm:t>
    </dgm:pt>
    <dgm:pt modelId="{2978100D-A04D-3B4E-845C-8ECFB1A19153}" type="sibTrans" cxnId="{8869EBCE-9524-514C-844C-2A2ED3AB80CC}">
      <dgm:prSet/>
      <dgm:spPr/>
      <dgm:t>
        <a:bodyPr/>
        <a:lstStyle/>
        <a:p>
          <a:endParaRPr lang="en-US"/>
        </a:p>
      </dgm:t>
    </dgm:pt>
    <dgm:pt modelId="{69FB7CF2-25A2-354B-8B36-C066EC8F2B99}" type="pres">
      <dgm:prSet presAssocID="{2C36F0A4-1D66-8E41-B732-0C2969BEDE86}" presName="linearFlow" presStyleCnt="0">
        <dgm:presLayoutVars>
          <dgm:dir/>
          <dgm:animLvl val="lvl"/>
          <dgm:resizeHandles val="exact"/>
        </dgm:presLayoutVars>
      </dgm:prSet>
      <dgm:spPr/>
    </dgm:pt>
    <dgm:pt modelId="{BA7793D4-FC71-7E4A-8815-372EC6CDFD46}" type="pres">
      <dgm:prSet presAssocID="{AD30A9FF-425B-7C43-9C86-43ADE2C04798}" presName="composite" presStyleCnt="0"/>
      <dgm:spPr/>
    </dgm:pt>
    <dgm:pt modelId="{469237E9-F15A-9C46-9996-0BFEFDB9E7E7}" type="pres">
      <dgm:prSet presAssocID="{AD30A9FF-425B-7C43-9C86-43ADE2C04798}" presName="parentText" presStyleLbl="alignNode1" presStyleIdx="0" presStyleCnt="4">
        <dgm:presLayoutVars>
          <dgm:chMax val="1"/>
          <dgm:bulletEnabled val="1"/>
        </dgm:presLayoutVars>
      </dgm:prSet>
      <dgm:spPr/>
    </dgm:pt>
    <dgm:pt modelId="{B1C08834-E616-5D48-AE29-1B93D68F7A90}" type="pres">
      <dgm:prSet presAssocID="{AD30A9FF-425B-7C43-9C86-43ADE2C04798}" presName="descendantText" presStyleLbl="alignAcc1" presStyleIdx="0" presStyleCnt="4" custScaleY="138546">
        <dgm:presLayoutVars>
          <dgm:bulletEnabled val="1"/>
        </dgm:presLayoutVars>
      </dgm:prSet>
      <dgm:spPr/>
    </dgm:pt>
    <dgm:pt modelId="{3F96F2D0-6E70-904C-8E6B-AD0025A39C54}" type="pres">
      <dgm:prSet presAssocID="{EB532BE4-BC0E-5941-88DD-95F7DC0F55BC}" presName="sp" presStyleCnt="0"/>
      <dgm:spPr/>
    </dgm:pt>
    <dgm:pt modelId="{7C139F9F-644D-E748-A265-3639C3AA6C68}" type="pres">
      <dgm:prSet presAssocID="{BC6BABE3-14C0-F541-9290-8E1CB005A2F1}" presName="composite" presStyleCnt="0"/>
      <dgm:spPr/>
    </dgm:pt>
    <dgm:pt modelId="{493E1910-FBF1-C04C-8C8F-8392EDF8128C}" type="pres">
      <dgm:prSet presAssocID="{BC6BABE3-14C0-F541-9290-8E1CB005A2F1}" presName="parentText" presStyleLbl="alignNode1" presStyleIdx="1" presStyleCnt="4">
        <dgm:presLayoutVars>
          <dgm:chMax val="1"/>
          <dgm:bulletEnabled val="1"/>
        </dgm:presLayoutVars>
      </dgm:prSet>
      <dgm:spPr/>
    </dgm:pt>
    <dgm:pt modelId="{2E12D8DB-5979-0846-94CD-28436033622C}" type="pres">
      <dgm:prSet presAssocID="{BC6BABE3-14C0-F541-9290-8E1CB005A2F1}" presName="descendantText" presStyleLbl="alignAcc1" presStyleIdx="1" presStyleCnt="4">
        <dgm:presLayoutVars>
          <dgm:bulletEnabled val="1"/>
        </dgm:presLayoutVars>
      </dgm:prSet>
      <dgm:spPr/>
    </dgm:pt>
    <dgm:pt modelId="{47BBB9DB-0DEB-B94C-B26F-918BAC2C9407}" type="pres">
      <dgm:prSet presAssocID="{A3C34BA5-DB5B-BB4C-B51A-895ADEE54FC0}" presName="sp" presStyleCnt="0"/>
      <dgm:spPr/>
    </dgm:pt>
    <dgm:pt modelId="{AA57D084-D84B-2846-87C6-3A93F79AE295}" type="pres">
      <dgm:prSet presAssocID="{754C8FEE-A02B-3648-B070-8ACF0D71A608}" presName="composite" presStyleCnt="0"/>
      <dgm:spPr/>
    </dgm:pt>
    <dgm:pt modelId="{9C33D772-CC09-024E-8CFB-3ACA4F523520}" type="pres">
      <dgm:prSet presAssocID="{754C8FEE-A02B-3648-B070-8ACF0D71A608}" presName="parentText" presStyleLbl="alignNode1" presStyleIdx="2" presStyleCnt="4">
        <dgm:presLayoutVars>
          <dgm:chMax val="1"/>
          <dgm:bulletEnabled val="1"/>
        </dgm:presLayoutVars>
      </dgm:prSet>
      <dgm:spPr/>
    </dgm:pt>
    <dgm:pt modelId="{CF8F9BFF-3C43-9D45-ACC7-CFFB39497B39}" type="pres">
      <dgm:prSet presAssocID="{754C8FEE-A02B-3648-B070-8ACF0D71A608}" presName="descendantText" presStyleLbl="alignAcc1" presStyleIdx="2" presStyleCnt="4">
        <dgm:presLayoutVars>
          <dgm:bulletEnabled val="1"/>
        </dgm:presLayoutVars>
      </dgm:prSet>
      <dgm:spPr/>
    </dgm:pt>
    <dgm:pt modelId="{65F99326-9992-8949-9C6A-F7CC4A283019}" type="pres">
      <dgm:prSet presAssocID="{AA20A2F2-1C36-7646-8844-BC42E58757BC}" presName="sp" presStyleCnt="0"/>
      <dgm:spPr/>
    </dgm:pt>
    <dgm:pt modelId="{41146BEA-5EBA-6149-9EE0-D0A294396B4B}" type="pres">
      <dgm:prSet presAssocID="{4601E47A-8D08-2347-8D7F-C8A419D7BF20}" presName="composite" presStyleCnt="0"/>
      <dgm:spPr/>
    </dgm:pt>
    <dgm:pt modelId="{A66F2A44-387C-0B4B-9870-780F3DC180D8}" type="pres">
      <dgm:prSet presAssocID="{4601E47A-8D08-2347-8D7F-C8A419D7BF20}" presName="parentText" presStyleLbl="alignNode1" presStyleIdx="3" presStyleCnt="4">
        <dgm:presLayoutVars>
          <dgm:chMax val="1"/>
          <dgm:bulletEnabled val="1"/>
        </dgm:presLayoutVars>
      </dgm:prSet>
      <dgm:spPr/>
    </dgm:pt>
    <dgm:pt modelId="{3DC1FD7E-5888-374B-8A61-541962A40F15}" type="pres">
      <dgm:prSet presAssocID="{4601E47A-8D08-2347-8D7F-C8A419D7BF20}" presName="descendantText" presStyleLbl="alignAcc1" presStyleIdx="3" presStyleCnt="4">
        <dgm:presLayoutVars>
          <dgm:bulletEnabled val="1"/>
        </dgm:presLayoutVars>
      </dgm:prSet>
      <dgm:spPr/>
    </dgm:pt>
  </dgm:ptLst>
  <dgm:cxnLst>
    <dgm:cxn modelId="{158EC400-5162-FE42-BEA7-2ECEE29AB3B4}" type="presOf" srcId="{AD30A9FF-425B-7C43-9C86-43ADE2C04798}" destId="{469237E9-F15A-9C46-9996-0BFEFDB9E7E7}" srcOrd="0" destOrd="0" presId="urn:microsoft.com/office/officeart/2005/8/layout/chevron2"/>
    <dgm:cxn modelId="{4C67A10A-CBC8-E048-8DD0-EE4DE38B9C07}" type="presOf" srcId="{7A6256DD-61B9-C543-B429-D22F12FF2FA1}" destId="{B1C08834-E616-5D48-AE29-1B93D68F7A90}" srcOrd="0" destOrd="4" presId="urn:microsoft.com/office/officeart/2005/8/layout/chevron2"/>
    <dgm:cxn modelId="{1D010D0C-1D09-774B-ADE5-CB9A30428D9D}" srcId="{2C36F0A4-1D66-8E41-B732-0C2969BEDE86}" destId="{4601E47A-8D08-2347-8D7F-C8A419D7BF20}" srcOrd="3" destOrd="0" parTransId="{01B340DD-27AA-B946-AF82-BADF904B80FE}" sibTransId="{C8D3C3C9-F164-B345-ADEC-5C8A0055BFE2}"/>
    <dgm:cxn modelId="{4CE05B2B-87DE-4341-9EE2-009B10EDE70D}" srcId="{AD30A9FF-425B-7C43-9C86-43ADE2C04798}" destId="{7A6256DD-61B9-C543-B429-D22F12FF2FA1}" srcOrd="4" destOrd="0" parTransId="{4388F6A3-59AD-E04A-BFAF-79E20B32A65B}" sibTransId="{E131BAE2-8B39-1D4C-A4AD-5CC1DBA168F2}"/>
    <dgm:cxn modelId="{8BC1A22D-6F2B-D841-BDCE-E884208D5742}" srcId="{AD30A9FF-425B-7C43-9C86-43ADE2C04798}" destId="{18B233C7-C245-4E40-8724-F04F03EDC546}" srcOrd="1" destOrd="0" parTransId="{6AEE76EB-ADA2-A445-9D16-84CB8B0A5884}" sibTransId="{54936B67-B24B-FF4A-A356-A2DD2AEE6033}"/>
    <dgm:cxn modelId="{0C6F882E-F889-A844-B797-47EAA7413411}" srcId="{754C8FEE-A02B-3648-B070-8ACF0D71A608}" destId="{0B6B921D-BB12-2D44-9A2B-47D813E72F9A}" srcOrd="0" destOrd="0" parTransId="{B68D16E7-EB64-CF4A-B8CF-4AA2BFE6BE57}" sibTransId="{E475DA00-9B45-3A44-B1E7-AF684E2E8AEE}"/>
    <dgm:cxn modelId="{7FAEAD3C-94FF-894B-BDC1-9CD5CD88304C}" srcId="{AD30A9FF-425B-7C43-9C86-43ADE2C04798}" destId="{7A62D0C9-FEAE-2F4C-8E32-C4CBA42C3F19}" srcOrd="2" destOrd="0" parTransId="{184A38FC-6D43-2549-84ED-4C5CE65EAF4E}" sibTransId="{FB47983F-DBC6-9247-BFAE-3971F552D2FD}"/>
    <dgm:cxn modelId="{3B144045-EE64-8542-A5E0-4DD7EF9CA5E8}" type="presOf" srcId="{4601E47A-8D08-2347-8D7F-C8A419D7BF20}" destId="{A66F2A44-387C-0B4B-9870-780F3DC180D8}" srcOrd="0" destOrd="0" presId="urn:microsoft.com/office/officeart/2005/8/layout/chevron2"/>
    <dgm:cxn modelId="{59C9E449-55BC-8B41-95C7-8AFDF1400487}" type="presOf" srcId="{3746D163-74BE-C64D-8D49-0C5684D1BD05}" destId="{B1C08834-E616-5D48-AE29-1B93D68F7A90}" srcOrd="0" destOrd="0" presId="urn:microsoft.com/office/officeart/2005/8/layout/chevron2"/>
    <dgm:cxn modelId="{E8B4654A-821E-FB47-A1F8-120F9F77389B}" srcId="{BC6BABE3-14C0-F541-9290-8E1CB005A2F1}" destId="{471C4046-559C-4448-8B6D-AC2E8585C5DF}" srcOrd="0" destOrd="0" parTransId="{3BA1C407-D1D1-2143-B3F9-EB8EE2E59051}" sibTransId="{68B37802-9E6D-324D-9CED-A064E352CE7F}"/>
    <dgm:cxn modelId="{9B426F4B-6BB2-0345-A15F-2CA0643E96D9}" srcId="{BC6BABE3-14C0-F541-9290-8E1CB005A2F1}" destId="{A354FD2D-8A33-7749-9701-B4D5A78FA66C}" srcOrd="1" destOrd="0" parTransId="{764BA346-D3B8-B344-8EC7-FFF8A12766AB}" sibTransId="{49410218-6C80-3541-B947-8764CE0F40BD}"/>
    <dgm:cxn modelId="{D7CF785F-0DBB-614C-A5D3-C2447F59EC3E}" type="presOf" srcId="{18B233C7-C245-4E40-8724-F04F03EDC546}" destId="{B1C08834-E616-5D48-AE29-1B93D68F7A90}" srcOrd="0" destOrd="1" presId="urn:microsoft.com/office/officeart/2005/8/layout/chevron2"/>
    <dgm:cxn modelId="{74915567-3F26-8B44-AB7A-A29922518B6F}" srcId="{2C36F0A4-1D66-8E41-B732-0C2969BEDE86}" destId="{AD30A9FF-425B-7C43-9C86-43ADE2C04798}" srcOrd="0" destOrd="0" parTransId="{704C74DB-2928-C34D-8239-48DAD631B23C}" sibTransId="{EB532BE4-BC0E-5941-88DD-95F7DC0F55BC}"/>
    <dgm:cxn modelId="{5B3FAD87-891B-8140-8958-8A88DD2077ED}" srcId="{AD30A9FF-425B-7C43-9C86-43ADE2C04798}" destId="{B3B41B3F-DEB2-3947-9DEF-1A1335E01EB8}" srcOrd="3" destOrd="0" parTransId="{016E6219-0783-8D49-A1E9-44A5CAA2E30C}" sibTransId="{2C62C8BD-8EC4-014B-929A-5FC47BFCBB55}"/>
    <dgm:cxn modelId="{85F0138D-1822-1F46-9279-D4DE34C6CEA0}" type="presOf" srcId="{0B6B921D-BB12-2D44-9A2B-47D813E72F9A}" destId="{CF8F9BFF-3C43-9D45-ACC7-CFFB39497B39}" srcOrd="0" destOrd="0" presId="urn:microsoft.com/office/officeart/2005/8/layout/chevron2"/>
    <dgm:cxn modelId="{F47D7B8E-81D3-2848-853C-B278F9A83746}" type="presOf" srcId="{A354FD2D-8A33-7749-9701-B4D5A78FA66C}" destId="{2E12D8DB-5979-0846-94CD-28436033622C}" srcOrd="0" destOrd="1" presId="urn:microsoft.com/office/officeart/2005/8/layout/chevron2"/>
    <dgm:cxn modelId="{732BC993-8A89-6A41-B87F-323F150E5E4E}" srcId="{2C36F0A4-1D66-8E41-B732-0C2969BEDE86}" destId="{754C8FEE-A02B-3648-B070-8ACF0D71A608}" srcOrd="2" destOrd="0" parTransId="{187FAFAF-07C5-5747-8E31-ED284C37A760}" sibTransId="{AA20A2F2-1C36-7646-8844-BC42E58757BC}"/>
    <dgm:cxn modelId="{074E43A1-F078-284B-A576-F464AED0B97D}" type="presOf" srcId="{471C4046-559C-4448-8B6D-AC2E8585C5DF}" destId="{2E12D8DB-5979-0846-94CD-28436033622C}" srcOrd="0" destOrd="0" presId="urn:microsoft.com/office/officeart/2005/8/layout/chevron2"/>
    <dgm:cxn modelId="{5952BBB7-96F3-2446-B917-B03851E0EBC9}" srcId="{AD30A9FF-425B-7C43-9C86-43ADE2C04798}" destId="{3746D163-74BE-C64D-8D49-0C5684D1BD05}" srcOrd="0" destOrd="0" parTransId="{71633635-59D6-9C43-9A8F-130502D91E05}" sibTransId="{BE867D30-7FCD-404B-89A8-335798F01A98}"/>
    <dgm:cxn modelId="{8A114BB9-6B97-7044-AB9F-D623F96062DB}" srcId="{2C36F0A4-1D66-8E41-B732-0C2969BEDE86}" destId="{BC6BABE3-14C0-F541-9290-8E1CB005A2F1}" srcOrd="1" destOrd="0" parTransId="{65402041-C974-6F41-A0B1-C4A8C73ECA56}" sibTransId="{A3C34BA5-DB5B-BB4C-B51A-895ADEE54FC0}"/>
    <dgm:cxn modelId="{5C8664BF-D4D6-3441-973D-D84ADD6C649A}" type="presOf" srcId="{7A62D0C9-FEAE-2F4C-8E32-C4CBA42C3F19}" destId="{B1C08834-E616-5D48-AE29-1B93D68F7A90}" srcOrd="0" destOrd="2" presId="urn:microsoft.com/office/officeart/2005/8/layout/chevron2"/>
    <dgm:cxn modelId="{8869EBCE-9524-514C-844C-2A2ED3AB80CC}" srcId="{BC6BABE3-14C0-F541-9290-8E1CB005A2F1}" destId="{8B1EB4FF-15F0-9740-B310-9B084B9E3520}" srcOrd="2" destOrd="0" parTransId="{4690E0D8-A604-4541-B424-2B34AB566B5A}" sibTransId="{2978100D-A04D-3B4E-845C-8ECFB1A19153}"/>
    <dgm:cxn modelId="{0ED074D1-C66E-9345-B17D-61B12988B1B2}" type="presOf" srcId="{BC6BABE3-14C0-F541-9290-8E1CB005A2F1}" destId="{493E1910-FBF1-C04C-8C8F-8392EDF8128C}" srcOrd="0" destOrd="0" presId="urn:microsoft.com/office/officeart/2005/8/layout/chevron2"/>
    <dgm:cxn modelId="{A5C760DB-4659-F349-AB26-49928C0A57CE}" type="presOf" srcId="{A3755C32-8E32-A346-8111-95B83F0350FE}" destId="{B1C08834-E616-5D48-AE29-1B93D68F7A90}" srcOrd="0" destOrd="5" presId="urn:microsoft.com/office/officeart/2005/8/layout/chevron2"/>
    <dgm:cxn modelId="{25C90AE5-62BB-6C43-A113-22D7ACB47794}" type="presOf" srcId="{8B1EB4FF-15F0-9740-B310-9B084B9E3520}" destId="{2E12D8DB-5979-0846-94CD-28436033622C}" srcOrd="0" destOrd="2" presId="urn:microsoft.com/office/officeart/2005/8/layout/chevron2"/>
    <dgm:cxn modelId="{BE43F4EC-65EF-DF47-AFE0-182430897B49}" type="presOf" srcId="{B3B41B3F-DEB2-3947-9DEF-1A1335E01EB8}" destId="{B1C08834-E616-5D48-AE29-1B93D68F7A90}" srcOrd="0" destOrd="3" presId="urn:microsoft.com/office/officeart/2005/8/layout/chevron2"/>
    <dgm:cxn modelId="{C7E0C6F2-51F9-7045-902D-CD8CADF5A565}" srcId="{AD30A9FF-425B-7C43-9C86-43ADE2C04798}" destId="{A3755C32-8E32-A346-8111-95B83F0350FE}" srcOrd="5" destOrd="0" parTransId="{82E38034-988C-354C-90BB-59ED971F656B}" sibTransId="{1777C500-61C6-1C41-8EED-2EEEE528BA08}"/>
    <dgm:cxn modelId="{A1FDF3F5-53A4-A644-98AC-47077332C1DD}" type="presOf" srcId="{2C36F0A4-1D66-8E41-B732-0C2969BEDE86}" destId="{69FB7CF2-25A2-354B-8B36-C066EC8F2B99}" srcOrd="0" destOrd="0" presId="urn:microsoft.com/office/officeart/2005/8/layout/chevron2"/>
    <dgm:cxn modelId="{B732C8F6-ADA7-B749-8785-C1CB8BD883B5}" type="presOf" srcId="{754C8FEE-A02B-3648-B070-8ACF0D71A608}" destId="{9C33D772-CC09-024E-8CFB-3ACA4F523520}" srcOrd="0" destOrd="0" presId="urn:microsoft.com/office/officeart/2005/8/layout/chevron2"/>
    <dgm:cxn modelId="{954E74E7-4EC2-A348-A23B-13EFF762F6D3}" type="presParOf" srcId="{69FB7CF2-25A2-354B-8B36-C066EC8F2B99}" destId="{BA7793D4-FC71-7E4A-8815-372EC6CDFD46}" srcOrd="0" destOrd="0" presId="urn:microsoft.com/office/officeart/2005/8/layout/chevron2"/>
    <dgm:cxn modelId="{344D0BB0-B13F-7349-99ED-70B16C6DFDA3}" type="presParOf" srcId="{BA7793D4-FC71-7E4A-8815-372EC6CDFD46}" destId="{469237E9-F15A-9C46-9996-0BFEFDB9E7E7}" srcOrd="0" destOrd="0" presId="urn:microsoft.com/office/officeart/2005/8/layout/chevron2"/>
    <dgm:cxn modelId="{864C2C8C-CE55-384A-AD25-B08D0B0ACC0F}" type="presParOf" srcId="{BA7793D4-FC71-7E4A-8815-372EC6CDFD46}" destId="{B1C08834-E616-5D48-AE29-1B93D68F7A90}" srcOrd="1" destOrd="0" presId="urn:microsoft.com/office/officeart/2005/8/layout/chevron2"/>
    <dgm:cxn modelId="{72690B74-24E8-BA45-9065-D9FFB7F1F224}" type="presParOf" srcId="{69FB7CF2-25A2-354B-8B36-C066EC8F2B99}" destId="{3F96F2D0-6E70-904C-8E6B-AD0025A39C54}" srcOrd="1" destOrd="0" presId="urn:microsoft.com/office/officeart/2005/8/layout/chevron2"/>
    <dgm:cxn modelId="{0D20E57D-D64F-984E-B5D1-1F1B5508650D}" type="presParOf" srcId="{69FB7CF2-25A2-354B-8B36-C066EC8F2B99}" destId="{7C139F9F-644D-E748-A265-3639C3AA6C68}" srcOrd="2" destOrd="0" presId="urn:microsoft.com/office/officeart/2005/8/layout/chevron2"/>
    <dgm:cxn modelId="{2F101F05-A82C-2C43-8E2C-2D4ECA9BD269}" type="presParOf" srcId="{7C139F9F-644D-E748-A265-3639C3AA6C68}" destId="{493E1910-FBF1-C04C-8C8F-8392EDF8128C}" srcOrd="0" destOrd="0" presId="urn:microsoft.com/office/officeart/2005/8/layout/chevron2"/>
    <dgm:cxn modelId="{4ACEC790-6F06-A849-9328-7D487FED1198}" type="presParOf" srcId="{7C139F9F-644D-E748-A265-3639C3AA6C68}" destId="{2E12D8DB-5979-0846-94CD-28436033622C}" srcOrd="1" destOrd="0" presId="urn:microsoft.com/office/officeart/2005/8/layout/chevron2"/>
    <dgm:cxn modelId="{09717B17-75D3-CB47-9379-71249784EF6C}" type="presParOf" srcId="{69FB7CF2-25A2-354B-8B36-C066EC8F2B99}" destId="{47BBB9DB-0DEB-B94C-B26F-918BAC2C9407}" srcOrd="3" destOrd="0" presId="urn:microsoft.com/office/officeart/2005/8/layout/chevron2"/>
    <dgm:cxn modelId="{635C968D-ADC9-7D4D-BBFC-973FF2C59B0A}" type="presParOf" srcId="{69FB7CF2-25A2-354B-8B36-C066EC8F2B99}" destId="{AA57D084-D84B-2846-87C6-3A93F79AE295}" srcOrd="4" destOrd="0" presId="urn:microsoft.com/office/officeart/2005/8/layout/chevron2"/>
    <dgm:cxn modelId="{94AE97C7-5D30-A54A-AF9C-E2D5215DD5A9}" type="presParOf" srcId="{AA57D084-D84B-2846-87C6-3A93F79AE295}" destId="{9C33D772-CC09-024E-8CFB-3ACA4F523520}" srcOrd="0" destOrd="0" presId="urn:microsoft.com/office/officeart/2005/8/layout/chevron2"/>
    <dgm:cxn modelId="{06CA3372-9DB4-C349-B42B-E9F5944886E0}" type="presParOf" srcId="{AA57D084-D84B-2846-87C6-3A93F79AE295}" destId="{CF8F9BFF-3C43-9D45-ACC7-CFFB39497B39}" srcOrd="1" destOrd="0" presId="urn:microsoft.com/office/officeart/2005/8/layout/chevron2"/>
    <dgm:cxn modelId="{019C6487-5348-9045-B2AE-6B82140537DD}" type="presParOf" srcId="{69FB7CF2-25A2-354B-8B36-C066EC8F2B99}" destId="{65F99326-9992-8949-9C6A-F7CC4A283019}" srcOrd="5" destOrd="0" presId="urn:microsoft.com/office/officeart/2005/8/layout/chevron2"/>
    <dgm:cxn modelId="{D00F2769-BB1D-7D4F-A022-41DBA39E2870}" type="presParOf" srcId="{69FB7CF2-25A2-354B-8B36-C066EC8F2B99}" destId="{41146BEA-5EBA-6149-9EE0-D0A294396B4B}" srcOrd="6" destOrd="0" presId="urn:microsoft.com/office/officeart/2005/8/layout/chevron2"/>
    <dgm:cxn modelId="{DD1952DB-3ED5-AD4B-9D90-DB609D9CD86D}" type="presParOf" srcId="{41146BEA-5EBA-6149-9EE0-D0A294396B4B}" destId="{A66F2A44-387C-0B4B-9870-780F3DC180D8}" srcOrd="0" destOrd="0" presId="urn:microsoft.com/office/officeart/2005/8/layout/chevron2"/>
    <dgm:cxn modelId="{14368FE6-DE06-5A47-B2BD-51F082F7D191}" type="presParOf" srcId="{41146BEA-5EBA-6149-9EE0-D0A294396B4B}" destId="{3DC1FD7E-5888-374B-8A61-541962A40F15}"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527AA-42D7-0440-B0C2-C04641C5DAFE}">
      <dsp:nvSpPr>
        <dsp:cNvPr id="0" name=""/>
        <dsp:cNvSpPr/>
      </dsp:nvSpPr>
      <dsp:spPr>
        <a:xfrm>
          <a:off x="7574" y="0"/>
          <a:ext cx="1454842" cy="8000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Data using Space X Rest API</a:t>
          </a:r>
        </a:p>
      </dsp:txBody>
      <dsp:txXfrm>
        <a:off x="31008" y="23434"/>
        <a:ext cx="1407974" cy="753231"/>
      </dsp:txXfrm>
    </dsp:sp>
    <dsp:sp modelId="{A98D075F-8068-1F4C-846F-8F4EA7E3596B}">
      <dsp:nvSpPr>
        <dsp:cNvPr id="0" name=""/>
        <dsp:cNvSpPr/>
      </dsp:nvSpPr>
      <dsp:spPr>
        <a:xfrm>
          <a:off x="1607900" y="219649"/>
          <a:ext cx="308426" cy="36080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07900" y="291809"/>
        <a:ext cx="215898" cy="216480"/>
      </dsp:txXfrm>
    </dsp:sp>
    <dsp:sp modelId="{0AC5C6F0-9E76-8440-8614-8D651A146569}">
      <dsp:nvSpPr>
        <dsp:cNvPr id="0" name=""/>
        <dsp:cNvSpPr/>
      </dsp:nvSpPr>
      <dsp:spPr>
        <a:xfrm>
          <a:off x="2044353" y="0"/>
          <a:ext cx="1454842" cy="8000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Parse the Space X launch data in JSON</a:t>
          </a:r>
        </a:p>
      </dsp:txBody>
      <dsp:txXfrm>
        <a:off x="2067787" y="23434"/>
        <a:ext cx="1407974" cy="753231"/>
      </dsp:txXfrm>
    </dsp:sp>
    <dsp:sp modelId="{FECDD5AB-78F9-434E-8EB7-4CA202509E9E}">
      <dsp:nvSpPr>
        <dsp:cNvPr id="0" name=""/>
        <dsp:cNvSpPr/>
      </dsp:nvSpPr>
      <dsp:spPr>
        <a:xfrm>
          <a:off x="3644679" y="219649"/>
          <a:ext cx="308426" cy="360800"/>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644679" y="291809"/>
        <a:ext cx="215898" cy="216480"/>
      </dsp:txXfrm>
    </dsp:sp>
    <dsp:sp modelId="{7706857E-4978-3341-A529-DCA4F14A2D31}">
      <dsp:nvSpPr>
        <dsp:cNvPr id="0" name=""/>
        <dsp:cNvSpPr/>
      </dsp:nvSpPr>
      <dsp:spPr>
        <a:xfrm>
          <a:off x="4081132" y="0"/>
          <a:ext cx="1454842" cy="8000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Normalise</a:t>
          </a:r>
          <a:r>
            <a:rPr lang="en-US" sz="1600" kern="1200" dirty="0"/>
            <a:t> the data into a flat csv file</a:t>
          </a:r>
        </a:p>
      </dsp:txBody>
      <dsp:txXfrm>
        <a:off x="4104566" y="23434"/>
        <a:ext cx="1407974" cy="753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E152D-C664-9646-874C-12EDFECC280D}">
      <dsp:nvSpPr>
        <dsp:cNvPr id="0" name=""/>
        <dsp:cNvSpPr/>
      </dsp:nvSpPr>
      <dsp:spPr>
        <a:xfrm>
          <a:off x="647418" y="0"/>
          <a:ext cx="7337413" cy="1561971"/>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236409F-23E8-8140-B72C-CFB1096DEDA9}">
      <dsp:nvSpPr>
        <dsp:cNvPr id="0" name=""/>
        <dsp:cNvSpPr/>
      </dsp:nvSpPr>
      <dsp:spPr>
        <a:xfrm>
          <a:off x="5428" y="468591"/>
          <a:ext cx="2719811" cy="62478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Request HTML response from </a:t>
          </a:r>
          <a:r>
            <a:rPr lang="en-US" sz="1400" kern="1200" dirty="0"/>
            <a:t>Wikipedia</a:t>
          </a:r>
          <a:endParaRPr lang="en-US" sz="1600" kern="1200" dirty="0"/>
        </a:p>
      </dsp:txBody>
      <dsp:txXfrm>
        <a:off x="35928" y="499091"/>
        <a:ext cx="2658811" cy="563788"/>
      </dsp:txXfrm>
    </dsp:sp>
    <dsp:sp modelId="{6D8819BB-65C0-B844-8735-FAE2A66BB9AA}">
      <dsp:nvSpPr>
        <dsp:cNvPr id="0" name=""/>
        <dsp:cNvSpPr/>
      </dsp:nvSpPr>
      <dsp:spPr>
        <a:xfrm>
          <a:off x="2956219" y="468591"/>
          <a:ext cx="2719811" cy="62478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t>
          </a:r>
          <a:r>
            <a:rPr lang="en-US" sz="1600" kern="1200" dirty="0" err="1"/>
            <a:t>BeautifulSoup</a:t>
          </a:r>
          <a:r>
            <a:rPr lang="en-US" sz="1600" kern="1200" dirty="0"/>
            <a:t> object from HTML response</a:t>
          </a:r>
        </a:p>
      </dsp:txBody>
      <dsp:txXfrm>
        <a:off x="2986719" y="499091"/>
        <a:ext cx="2658811" cy="563788"/>
      </dsp:txXfrm>
    </dsp:sp>
    <dsp:sp modelId="{9EB85028-91C1-5B4D-B7EE-1880F62FD110}">
      <dsp:nvSpPr>
        <dsp:cNvPr id="0" name=""/>
        <dsp:cNvSpPr/>
      </dsp:nvSpPr>
      <dsp:spPr>
        <a:xfrm>
          <a:off x="5907011" y="468591"/>
          <a:ext cx="2719811" cy="624788"/>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Extract and parse relevant launch data from soup object to </a:t>
          </a:r>
          <a:r>
            <a:rPr lang="en-US" sz="1400" kern="1200" dirty="0"/>
            <a:t>Dataframe</a:t>
          </a:r>
          <a:endParaRPr lang="en-US" sz="1600" kern="1200" dirty="0"/>
        </a:p>
      </dsp:txBody>
      <dsp:txXfrm>
        <a:off x="5937511" y="499091"/>
        <a:ext cx="2658811" cy="563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2CCF4-0696-F94B-B851-29361949FDDA}">
      <dsp:nvSpPr>
        <dsp:cNvPr id="0" name=""/>
        <dsp:cNvSpPr/>
      </dsp:nvSpPr>
      <dsp:spPr>
        <a:xfrm>
          <a:off x="1529551" y="163154"/>
          <a:ext cx="3237992" cy="1124512"/>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D6FB9-0110-AB4F-8D76-209BAC756E89}">
      <dsp:nvSpPr>
        <dsp:cNvPr id="0" name=""/>
        <dsp:cNvSpPr/>
      </dsp:nvSpPr>
      <dsp:spPr>
        <a:xfrm>
          <a:off x="2839809" y="2916703"/>
          <a:ext cx="627517" cy="401611"/>
        </a:xfrm>
        <a:prstGeom prst="down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E9375B-5877-464E-846C-440422548C8D}">
      <dsp:nvSpPr>
        <dsp:cNvPr id="0" name=""/>
        <dsp:cNvSpPr/>
      </dsp:nvSpPr>
      <dsp:spPr>
        <a:xfrm>
          <a:off x="1647525" y="3237992"/>
          <a:ext cx="3012086" cy="753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5493"/>
              </a:solidFill>
            </a:rPr>
            <a:t>Export </a:t>
          </a:r>
          <a:r>
            <a:rPr lang="en-US" sz="1800" kern="1200" dirty="0" err="1">
              <a:solidFill>
                <a:srgbClr val="005493"/>
              </a:solidFill>
            </a:rPr>
            <a:t>Normalised</a:t>
          </a:r>
          <a:r>
            <a:rPr lang="en-US" sz="1800" kern="1200" dirty="0">
              <a:solidFill>
                <a:srgbClr val="005493"/>
              </a:solidFill>
            </a:rPr>
            <a:t> data to a CSV file</a:t>
          </a:r>
        </a:p>
      </dsp:txBody>
      <dsp:txXfrm>
        <a:off x="1647525" y="3237992"/>
        <a:ext cx="3012086" cy="753021"/>
      </dsp:txXfrm>
    </dsp:sp>
    <dsp:sp modelId="{F6BE3174-582D-CB49-A7C0-7858C53B1FCF}">
      <dsp:nvSpPr>
        <dsp:cNvPr id="0" name=""/>
        <dsp:cNvSpPr/>
      </dsp:nvSpPr>
      <dsp:spPr>
        <a:xfrm>
          <a:off x="2706775" y="1374515"/>
          <a:ext cx="1129532" cy="112953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Cleaning and Filtering Data</a:t>
          </a:r>
        </a:p>
      </dsp:txBody>
      <dsp:txXfrm>
        <a:off x="2872191" y="1539931"/>
        <a:ext cx="798700" cy="798700"/>
      </dsp:txXfrm>
    </dsp:sp>
    <dsp:sp modelId="{3EC4C218-2065-E44F-A9A8-C78708D33BFA}">
      <dsp:nvSpPr>
        <dsp:cNvPr id="0" name=""/>
        <dsp:cNvSpPr/>
      </dsp:nvSpPr>
      <dsp:spPr>
        <a:xfrm>
          <a:off x="1898532" y="527115"/>
          <a:ext cx="1129532" cy="1129532"/>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Request Data using Space X Rest API</a:t>
          </a:r>
        </a:p>
      </dsp:txBody>
      <dsp:txXfrm>
        <a:off x="2063948" y="692531"/>
        <a:ext cx="798700" cy="798700"/>
      </dsp:txXfrm>
    </dsp:sp>
    <dsp:sp modelId="{61ED210F-E2DA-DD4E-92D0-F284AAE69952}">
      <dsp:nvSpPr>
        <dsp:cNvPr id="0" name=""/>
        <dsp:cNvSpPr/>
      </dsp:nvSpPr>
      <dsp:spPr>
        <a:xfrm>
          <a:off x="3053165" y="254019"/>
          <a:ext cx="1129532" cy="112953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Parse the Space X launch data in JSON</a:t>
          </a:r>
        </a:p>
      </dsp:txBody>
      <dsp:txXfrm>
        <a:off x="3218581" y="419435"/>
        <a:ext cx="798700" cy="798700"/>
      </dsp:txXfrm>
    </dsp:sp>
    <dsp:sp modelId="{7F50036E-2EF9-3A49-8798-44449259EF60}">
      <dsp:nvSpPr>
        <dsp:cNvPr id="0" name=""/>
        <dsp:cNvSpPr/>
      </dsp:nvSpPr>
      <dsp:spPr>
        <a:xfrm>
          <a:off x="1376417" y="0"/>
          <a:ext cx="3514100" cy="2811280"/>
        </a:xfrm>
        <a:prstGeom prst="funnel">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0508C-9400-9F4B-89D9-5E1AA8743B27}">
      <dsp:nvSpPr>
        <dsp:cNvPr id="0" name=""/>
        <dsp:cNvSpPr/>
      </dsp:nvSpPr>
      <dsp:spPr>
        <a:xfrm>
          <a:off x="907254" y="805608"/>
          <a:ext cx="3315461" cy="115141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9B6E9-EB84-5541-B97A-EC826CCB0F1D}">
      <dsp:nvSpPr>
        <dsp:cNvPr id="0" name=""/>
        <dsp:cNvSpPr/>
      </dsp:nvSpPr>
      <dsp:spPr>
        <a:xfrm>
          <a:off x="2248859" y="3625035"/>
          <a:ext cx="642531" cy="411220"/>
        </a:xfrm>
        <a:prstGeom prst="downArrow">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1906F-7F47-B74F-B9E6-5EE23B19DD89}">
      <dsp:nvSpPr>
        <dsp:cNvPr id="0" name=""/>
        <dsp:cNvSpPr/>
      </dsp:nvSpPr>
      <dsp:spPr>
        <a:xfrm>
          <a:off x="1028050" y="3954011"/>
          <a:ext cx="3084150" cy="771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Export Normalised data to CSV File</a:t>
          </a:r>
          <a:endParaRPr lang="en-US" sz="1600" kern="1200" dirty="0"/>
        </a:p>
      </dsp:txBody>
      <dsp:txXfrm>
        <a:off x="1028050" y="3954011"/>
        <a:ext cx="3084150" cy="771037"/>
      </dsp:txXfrm>
    </dsp:sp>
    <dsp:sp modelId="{E7D1623B-7183-7B42-8D6C-E06056FF1174}">
      <dsp:nvSpPr>
        <dsp:cNvPr id="0" name=""/>
        <dsp:cNvSpPr/>
      </dsp:nvSpPr>
      <dsp:spPr>
        <a:xfrm>
          <a:off x="1817808" y="1874317"/>
          <a:ext cx="1479177" cy="156262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Extract and parse relevant launch data from soup object to Dataframe</a:t>
          </a:r>
        </a:p>
      </dsp:txBody>
      <dsp:txXfrm>
        <a:off x="2034428" y="2103158"/>
        <a:ext cx="1045937" cy="1104941"/>
      </dsp:txXfrm>
    </dsp:sp>
    <dsp:sp modelId="{DB39C76E-4209-A34C-94F2-DA0DDEEE7151}">
      <dsp:nvSpPr>
        <dsp:cNvPr id="0" name=""/>
        <dsp:cNvSpPr/>
      </dsp:nvSpPr>
      <dsp:spPr>
        <a:xfrm>
          <a:off x="1215091" y="875605"/>
          <a:ext cx="1156556" cy="1156556"/>
        </a:xfrm>
        <a:prstGeom prst="ellipse">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Request HTML response from Wikipedia</a:t>
          </a:r>
        </a:p>
      </dsp:txBody>
      <dsp:txXfrm>
        <a:off x="1384465" y="1044979"/>
        <a:ext cx="817808" cy="817808"/>
      </dsp:txXfrm>
    </dsp:sp>
    <dsp:sp modelId="{F1B3CE4C-E78A-6E42-9268-7DF56F645F1A}">
      <dsp:nvSpPr>
        <dsp:cNvPr id="0" name=""/>
        <dsp:cNvSpPr/>
      </dsp:nvSpPr>
      <dsp:spPr>
        <a:xfrm>
          <a:off x="2588284" y="875608"/>
          <a:ext cx="1156556" cy="1156556"/>
        </a:xfrm>
        <a:prstGeom prst="ellipse">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Create Beautiful Soup object from HTML response</a:t>
          </a:r>
        </a:p>
      </dsp:txBody>
      <dsp:txXfrm>
        <a:off x="2757658" y="1044982"/>
        <a:ext cx="817808" cy="817808"/>
      </dsp:txXfrm>
    </dsp:sp>
    <dsp:sp modelId="{9F26B982-819A-2B40-B95F-7C70099B1483}">
      <dsp:nvSpPr>
        <dsp:cNvPr id="0" name=""/>
        <dsp:cNvSpPr/>
      </dsp:nvSpPr>
      <dsp:spPr>
        <a:xfrm>
          <a:off x="727679" y="662121"/>
          <a:ext cx="3598175" cy="2878540"/>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7EABC-368F-8240-A48A-B77B289FC1E9}">
      <dsp:nvSpPr>
        <dsp:cNvPr id="0" name=""/>
        <dsp:cNvSpPr/>
      </dsp:nvSpPr>
      <dsp:spPr>
        <a:xfrm>
          <a:off x="2123" y="545"/>
          <a:ext cx="9253003" cy="627163"/>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EDA on the Dataset </a:t>
          </a:r>
        </a:p>
      </dsp:txBody>
      <dsp:txXfrm>
        <a:off x="20492" y="18914"/>
        <a:ext cx="9216265" cy="590425"/>
      </dsp:txXfrm>
    </dsp:sp>
    <dsp:sp modelId="{0DF93856-D68A-1C44-871D-176CE34E764C}">
      <dsp:nvSpPr>
        <dsp:cNvPr id="0" name=""/>
        <dsp:cNvSpPr/>
      </dsp:nvSpPr>
      <dsp:spPr>
        <a:xfrm>
          <a:off x="1061" y="776766"/>
          <a:ext cx="6044348" cy="62716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Calculating the number of launches on every site</a:t>
          </a:r>
        </a:p>
      </dsp:txBody>
      <dsp:txXfrm>
        <a:off x="19430" y="795135"/>
        <a:ext cx="6007610" cy="590425"/>
      </dsp:txXfrm>
    </dsp:sp>
    <dsp:sp modelId="{E7FD5DC5-BA9B-E345-911B-8C75AD056FFB}">
      <dsp:nvSpPr>
        <dsp:cNvPr id="0" name=""/>
        <dsp:cNvSpPr/>
      </dsp:nvSpPr>
      <dsp:spPr>
        <a:xfrm>
          <a:off x="1061" y="1552988"/>
          <a:ext cx="2960013" cy="62716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Calculating the number of different mission outcomes per orbit type</a:t>
          </a:r>
        </a:p>
      </dsp:txBody>
      <dsp:txXfrm>
        <a:off x="19430" y="1571357"/>
        <a:ext cx="2923275" cy="590425"/>
      </dsp:txXfrm>
    </dsp:sp>
    <dsp:sp modelId="{DEC348DD-F2DF-EF4A-BBE9-3280BC7362BD}">
      <dsp:nvSpPr>
        <dsp:cNvPr id="0" name=""/>
        <dsp:cNvSpPr/>
      </dsp:nvSpPr>
      <dsp:spPr>
        <a:xfrm>
          <a:off x="3085396" y="1552988"/>
          <a:ext cx="2960013" cy="62716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Creating landing outcome labels</a:t>
          </a:r>
        </a:p>
      </dsp:txBody>
      <dsp:txXfrm>
        <a:off x="3103765" y="1571357"/>
        <a:ext cx="2923275" cy="590425"/>
      </dsp:txXfrm>
    </dsp:sp>
    <dsp:sp modelId="{DB5E1E35-A9E4-6842-A79F-9DCE67E332AB}">
      <dsp:nvSpPr>
        <dsp:cNvPr id="0" name=""/>
        <dsp:cNvSpPr/>
      </dsp:nvSpPr>
      <dsp:spPr>
        <a:xfrm>
          <a:off x="6294051" y="776766"/>
          <a:ext cx="2960013" cy="627163"/>
        </a:xfrm>
        <a:prstGeom prst="roundRect">
          <a:avLst>
            <a:gd name="adj" fmla="val 10000"/>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Calculating the occurrences of each orbit </a:t>
          </a:r>
        </a:p>
      </dsp:txBody>
      <dsp:txXfrm>
        <a:off x="6312420" y="795135"/>
        <a:ext cx="2923275" cy="590425"/>
      </dsp:txXfrm>
    </dsp:sp>
    <dsp:sp modelId="{970BAA87-1C2B-DC46-8227-A26FE94648AD}">
      <dsp:nvSpPr>
        <dsp:cNvPr id="0" name=""/>
        <dsp:cNvSpPr/>
      </dsp:nvSpPr>
      <dsp:spPr>
        <a:xfrm>
          <a:off x="6294051" y="1552988"/>
          <a:ext cx="2960013" cy="62716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Data as CSV</a:t>
          </a:r>
        </a:p>
      </dsp:txBody>
      <dsp:txXfrm>
        <a:off x="6312420" y="1571357"/>
        <a:ext cx="2923275" cy="5904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237E9-F15A-9C46-9996-0BFEFDB9E7E7}">
      <dsp:nvSpPr>
        <dsp:cNvPr id="0" name=""/>
        <dsp:cNvSpPr/>
      </dsp:nvSpPr>
      <dsp:spPr>
        <a:xfrm rot="5400000">
          <a:off x="-198568" y="375545"/>
          <a:ext cx="1323792" cy="92665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Building Model</a:t>
          </a:r>
        </a:p>
      </dsp:txBody>
      <dsp:txXfrm rot="-5400000">
        <a:off x="1" y="640305"/>
        <a:ext cx="926655" cy="397137"/>
      </dsp:txXfrm>
    </dsp:sp>
    <dsp:sp modelId="{B1C08834-E616-5D48-AE29-1B93D68F7A90}">
      <dsp:nvSpPr>
        <dsp:cNvPr id="0" name=""/>
        <dsp:cNvSpPr/>
      </dsp:nvSpPr>
      <dsp:spPr>
        <a:xfrm rot="5400000">
          <a:off x="3515812" y="-2578105"/>
          <a:ext cx="1192767" cy="6371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Loading Dataset into NumPy and Pandas</a:t>
          </a:r>
        </a:p>
        <a:p>
          <a:pPr marL="114300" lvl="1" indent="-114300" algn="l" defTabSz="533400">
            <a:lnSpc>
              <a:spcPct val="90000"/>
            </a:lnSpc>
            <a:spcBef>
              <a:spcPct val="0"/>
            </a:spcBef>
            <a:spcAft>
              <a:spcPct val="15000"/>
            </a:spcAft>
            <a:buChar char="•"/>
          </a:pPr>
          <a:r>
            <a:rPr lang="en-US" sz="1200" kern="1200" dirty="0"/>
            <a:t>Transforming Data</a:t>
          </a:r>
        </a:p>
        <a:p>
          <a:pPr marL="114300" lvl="1" indent="-114300" algn="l" defTabSz="533400">
            <a:lnSpc>
              <a:spcPct val="90000"/>
            </a:lnSpc>
            <a:spcBef>
              <a:spcPct val="0"/>
            </a:spcBef>
            <a:spcAft>
              <a:spcPct val="15000"/>
            </a:spcAft>
            <a:buChar char="•"/>
          </a:pPr>
          <a:r>
            <a:rPr lang="en-US" sz="1200" kern="1200" dirty="0"/>
            <a:t>Splitting data into training and test sets</a:t>
          </a:r>
        </a:p>
        <a:p>
          <a:pPr marL="114300" lvl="1" indent="-114300" algn="l" defTabSz="533400">
            <a:lnSpc>
              <a:spcPct val="90000"/>
            </a:lnSpc>
            <a:spcBef>
              <a:spcPct val="0"/>
            </a:spcBef>
            <a:spcAft>
              <a:spcPct val="15000"/>
            </a:spcAft>
            <a:buChar char="•"/>
          </a:pPr>
          <a:r>
            <a:rPr lang="en-US" sz="1200" kern="1200" dirty="0"/>
            <a:t>Select Machine Learning (ML) algorithm to use </a:t>
          </a:r>
        </a:p>
        <a:p>
          <a:pPr marL="114300" lvl="1" indent="-114300" algn="l" defTabSz="533400">
            <a:lnSpc>
              <a:spcPct val="90000"/>
            </a:lnSpc>
            <a:spcBef>
              <a:spcPct val="0"/>
            </a:spcBef>
            <a:spcAft>
              <a:spcPct val="15000"/>
            </a:spcAft>
            <a:buChar char="•"/>
          </a:pPr>
          <a:r>
            <a:rPr lang="en-US" sz="1200" kern="1200" dirty="0"/>
            <a:t>Set parameters to tune in </a:t>
          </a:r>
          <a:r>
            <a:rPr lang="en-US" sz="1200" kern="1200" dirty="0" err="1"/>
            <a:t>GridSearchCV</a:t>
          </a:r>
          <a:endParaRPr lang="en-US" sz="1200" kern="1200" dirty="0"/>
        </a:p>
        <a:p>
          <a:pPr marL="114300" lvl="1" indent="-114300" algn="l" defTabSz="533400">
            <a:lnSpc>
              <a:spcPct val="90000"/>
            </a:lnSpc>
            <a:spcBef>
              <a:spcPct val="0"/>
            </a:spcBef>
            <a:spcAft>
              <a:spcPct val="15000"/>
            </a:spcAft>
            <a:buChar char="•"/>
          </a:pPr>
          <a:r>
            <a:rPr lang="en-US" sz="1200" kern="1200" dirty="0"/>
            <a:t>Fit ML algorithms and train them on training data</a:t>
          </a:r>
        </a:p>
      </dsp:txBody>
      <dsp:txXfrm rot="-5400000">
        <a:off x="926655" y="69278"/>
        <a:ext cx="6312856" cy="1076315"/>
      </dsp:txXfrm>
    </dsp:sp>
    <dsp:sp modelId="{493E1910-FBF1-C04C-8C8F-8392EDF8128C}">
      <dsp:nvSpPr>
        <dsp:cNvPr id="0" name=""/>
        <dsp:cNvSpPr/>
      </dsp:nvSpPr>
      <dsp:spPr>
        <a:xfrm rot="5400000">
          <a:off x="-198568" y="1559278"/>
          <a:ext cx="1323792" cy="92665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Evaluating Model</a:t>
          </a:r>
        </a:p>
      </dsp:txBody>
      <dsp:txXfrm rot="-5400000">
        <a:off x="1" y="1824038"/>
        <a:ext cx="926655" cy="397137"/>
      </dsp:txXfrm>
    </dsp:sp>
    <dsp:sp modelId="{2E12D8DB-5979-0846-94CD-28436033622C}">
      <dsp:nvSpPr>
        <dsp:cNvPr id="0" name=""/>
        <dsp:cNvSpPr/>
      </dsp:nvSpPr>
      <dsp:spPr>
        <a:xfrm rot="5400000">
          <a:off x="3681963" y="-1394599"/>
          <a:ext cx="860465" cy="6371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Calculate accuracy of each ML Model </a:t>
          </a:r>
        </a:p>
        <a:p>
          <a:pPr marL="114300" lvl="1" indent="-114300" algn="l" defTabSz="622300">
            <a:lnSpc>
              <a:spcPct val="90000"/>
            </a:lnSpc>
            <a:spcBef>
              <a:spcPct val="0"/>
            </a:spcBef>
            <a:spcAft>
              <a:spcPct val="15000"/>
            </a:spcAft>
            <a:buChar char="•"/>
          </a:pPr>
          <a:r>
            <a:rPr lang="en-US" sz="1400" kern="1200" dirty="0"/>
            <a:t>Identify best parameters in </a:t>
          </a:r>
          <a:r>
            <a:rPr lang="en-US" sz="1400" kern="1200" dirty="0" err="1"/>
            <a:t>GridSearchCV</a:t>
          </a:r>
          <a:r>
            <a:rPr lang="en-US" sz="1400" kern="1200" dirty="0"/>
            <a:t> for each algorithm</a:t>
          </a:r>
        </a:p>
        <a:p>
          <a:pPr marL="114300" lvl="1" indent="-114300" algn="l" defTabSz="622300">
            <a:lnSpc>
              <a:spcPct val="90000"/>
            </a:lnSpc>
            <a:spcBef>
              <a:spcPct val="0"/>
            </a:spcBef>
            <a:spcAft>
              <a:spcPct val="15000"/>
            </a:spcAft>
            <a:buChar char="•"/>
          </a:pPr>
          <a:r>
            <a:rPr lang="en-US" sz="1400" kern="1200" dirty="0"/>
            <a:t>Plot Confusion Matrix</a:t>
          </a:r>
        </a:p>
      </dsp:txBody>
      <dsp:txXfrm rot="-5400000">
        <a:off x="926655" y="1402713"/>
        <a:ext cx="6329078" cy="776457"/>
      </dsp:txXfrm>
    </dsp:sp>
    <dsp:sp modelId="{9C33D772-CC09-024E-8CFB-3ACA4F523520}">
      <dsp:nvSpPr>
        <dsp:cNvPr id="0" name=""/>
        <dsp:cNvSpPr/>
      </dsp:nvSpPr>
      <dsp:spPr>
        <a:xfrm rot="5400000">
          <a:off x="-198568" y="2743010"/>
          <a:ext cx="1323792" cy="92665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Improving Model</a:t>
          </a:r>
        </a:p>
      </dsp:txBody>
      <dsp:txXfrm rot="-5400000">
        <a:off x="1" y="3007770"/>
        <a:ext cx="926655" cy="397137"/>
      </dsp:txXfrm>
    </dsp:sp>
    <dsp:sp modelId="{CF8F9BFF-3C43-9D45-ACC7-CFFB39497B39}">
      <dsp:nvSpPr>
        <dsp:cNvPr id="0" name=""/>
        <dsp:cNvSpPr/>
      </dsp:nvSpPr>
      <dsp:spPr>
        <a:xfrm rot="5400000">
          <a:off x="3681963" y="-210867"/>
          <a:ext cx="860465" cy="6371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Engineer features and tune algorithm</a:t>
          </a:r>
        </a:p>
      </dsp:txBody>
      <dsp:txXfrm rot="-5400000">
        <a:off x="926655" y="2586445"/>
        <a:ext cx="6329078" cy="776457"/>
      </dsp:txXfrm>
    </dsp:sp>
    <dsp:sp modelId="{A66F2A44-387C-0B4B-9870-780F3DC180D8}">
      <dsp:nvSpPr>
        <dsp:cNvPr id="0" name=""/>
        <dsp:cNvSpPr/>
      </dsp:nvSpPr>
      <dsp:spPr>
        <a:xfrm rot="5400000">
          <a:off x="-198568" y="3926742"/>
          <a:ext cx="1323792" cy="92665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Finding Best Performing Model</a:t>
          </a:r>
        </a:p>
      </dsp:txBody>
      <dsp:txXfrm rot="-5400000">
        <a:off x="1" y="4191502"/>
        <a:ext cx="926655" cy="397137"/>
      </dsp:txXfrm>
    </dsp:sp>
    <dsp:sp modelId="{3DC1FD7E-5888-374B-8A61-541962A40F15}">
      <dsp:nvSpPr>
        <dsp:cNvPr id="0" name=""/>
        <dsp:cNvSpPr/>
      </dsp:nvSpPr>
      <dsp:spPr>
        <a:xfrm rot="5400000">
          <a:off x="3681963" y="972865"/>
          <a:ext cx="860465" cy="63710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10/7/21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brunkrisla</a:t>
            </a:r>
            <a:r>
              <a:rPr lang="en-US" dirty="0"/>
              <a:t>/SPACE_X_PROJECT/blob/main/Data%20Collection%20.ipynb</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71051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751206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59326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61729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3458070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376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4674421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09" r:id="rId14"/>
    <p:sldLayoutId id="2147483710" r:id="rId15"/>
    <p:sldLayoutId id="2147483790" r:id="rId16"/>
    <p:sldLayoutId id="214748379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brunkrisla/SPACE_X_PROJECT/blob/main/Data%20Wrangling%20-%20EDA.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hyperlink" Target="https://github.com/brunkrisla/SPACE_X_PROJECT/blob/main/EDA%20with%20Data%20Visualization.ipynb" TargetMode="Externa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hyperlink" Target="https://github.com/brunkrisla/SPACE_X_PROJECT/blob/mai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hyperlink" Target="https://github.com/brunkrihttps:/github.com/brunkrisla/SPACE_X_PROJECT/blob/main/Interactive%20Visual%20Analytic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unkrisla/SPACE_X_PROJECT/blob/main/spacex_dash_app_final.py" TargetMode="External"/><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brunkrisla/SPACE_X_PROJECT/blob/main/Machine%20Learning%20Prediction.ipynb" TargetMode="External"/><Relationship Id="rId7" Type="http://schemas.openxmlformats.org/officeDocument/2006/relationships/diagramColors" Target="../diagrams/colors6.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QuickStyle" Target="../diagrams/quickStyle3.xml"/><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Layout" Target="../diagrams/layout3.xml"/><Relationship Id="rId11" Type="http://schemas.openxmlformats.org/officeDocument/2006/relationships/image" Target="../media/image6.png"/><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hyperlink" Target="https://github.com/brunkrisla/SPACE_X_PROJECT/blob/main/Data%20Collection%20.ipynb" TargetMode="External"/><Relationship Id="rId9" Type="http://schemas.microsoft.com/office/2007/relationships/diagramDrawing" Target="../diagrams/drawing3.xml"/><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4.png"/><Relationship Id="rId2" Type="http://schemas.openxmlformats.org/officeDocument/2006/relationships/hyperlink" Target="https://github.com/brunkrisla/SPACE_X_PROJECT/blob/main/Data%20Collection%20with%20Web%20Scraping.ipynb" TargetMode="Externa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13.png"/><Relationship Id="rId5" Type="http://schemas.openxmlformats.org/officeDocument/2006/relationships/diagramQuickStyle" Target="../diagrams/quickStyle4.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diagramLayout" Target="../diagrams/layout4.xml"/><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Tomasz </a:t>
            </a:r>
            <a:r>
              <a:rPr lang="en-US" dirty="0" err="1">
                <a:solidFill>
                  <a:schemeClr val="bg2"/>
                </a:solidFill>
                <a:latin typeface="Abadi"/>
                <a:ea typeface="SF Pro" pitchFamily="2" charset="0"/>
                <a:cs typeface="SF Pro" pitchFamily="2" charset="0"/>
              </a:rPr>
              <a:t>Kostuch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6/10/2021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098" y="1496060"/>
            <a:ext cx="10739513" cy="2104390"/>
          </a:xfrm>
          <a:prstGeom prst="rect">
            <a:avLst/>
          </a:prstGeom>
        </p:spPr>
        <p:txBody>
          <a:bodyPr/>
          <a:lstStyle/>
          <a:p>
            <a:pPr marL="0" indent="0">
              <a:buNone/>
            </a:pPr>
            <a:endParaRPr lang="en-GB" sz="1400" dirty="0"/>
          </a:p>
          <a:p>
            <a:pPr marL="0" indent="0">
              <a:buNone/>
            </a:pPr>
            <a:r>
              <a:rPr lang="en-GB" sz="1600" b="1" dirty="0"/>
              <a:t>Summary </a:t>
            </a:r>
          </a:p>
          <a:p>
            <a:pPr marL="0" indent="0">
              <a:buNone/>
            </a:pPr>
            <a:r>
              <a:rPr lang="en-GB" sz="1600" dirty="0"/>
              <a:t>During Data Wrangling Exploratory Data Analysis (EDA) identified patterns in the data and the necessity transforming certain variables to appropriate labels that could be used for training supervised models. For example, the dataset possessed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The main focus of the data transformation was to convert those outcomes into Training Labels with; 1 meaning  the booster successfully landed, and 0 meaning  it was unsuccessful. </a:t>
            </a:r>
          </a:p>
          <a:p>
            <a:pPr marL="0" indent="0">
              <a:buNone/>
            </a:pPr>
            <a:r>
              <a:rPr lang="en-GB" sz="1600" b="1" dirty="0"/>
              <a:t>Process</a:t>
            </a:r>
          </a:p>
          <a:p>
            <a:pPr marL="0" indent="0">
              <a:buNone/>
            </a:pPr>
            <a:endParaRPr lang="en-GB" sz="1600" dirty="0"/>
          </a:p>
          <a:p>
            <a:pPr marL="0" indent="0">
              <a:buNone/>
            </a:pPr>
            <a:endParaRPr lang="en-GB" sz="1600" dirty="0"/>
          </a:p>
          <a:p>
            <a:pPr marL="0" indent="0">
              <a:buNone/>
            </a:pPr>
            <a:endParaRPr lang="en-GB" sz="1600" b="1" dirty="0"/>
          </a:p>
          <a:p>
            <a:pPr marL="0" indent="0">
              <a:buNone/>
            </a:pPr>
            <a:endParaRPr lang="en-GB" sz="1600" b="1" dirty="0"/>
          </a:p>
          <a:p>
            <a:pPr marL="0" indent="0">
              <a:buNone/>
            </a:pPr>
            <a:endParaRPr lang="en-GB" sz="1400" dirty="0"/>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2DBBCA4-2659-2245-B81D-F78315049AF5}"/>
              </a:ext>
            </a:extLst>
          </p:cNvPr>
          <p:cNvGraphicFramePr/>
          <p:nvPr>
            <p:extLst>
              <p:ext uri="{D42A27DB-BD31-4B8C-83A1-F6EECF244321}">
                <p14:modId xmlns:p14="http://schemas.microsoft.com/office/powerpoint/2010/main" val="1076056080"/>
              </p:ext>
            </p:extLst>
          </p:nvPr>
        </p:nvGraphicFramePr>
        <p:xfrm>
          <a:off x="546098" y="4246514"/>
          <a:ext cx="9255127" cy="2180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a:extLst>
              <a:ext uri="{FF2B5EF4-FFF2-40B4-BE49-F238E27FC236}">
                <a16:creationId xmlns:a16="http://schemas.microsoft.com/office/drawing/2014/main" id="{E2E5E7BD-557A-C741-905F-89B2341A522D}"/>
              </a:ext>
            </a:extLst>
          </p:cNvPr>
          <p:cNvCxnSpPr/>
          <p:nvPr/>
        </p:nvCxnSpPr>
        <p:spPr>
          <a:xfrm>
            <a:off x="10129838" y="4246514"/>
            <a:ext cx="0" cy="218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2E2290-22BC-5C49-A86F-4B3524AF186D}"/>
              </a:ext>
            </a:extLst>
          </p:cNvPr>
          <p:cNvSpPr txBox="1"/>
          <p:nvPr/>
        </p:nvSpPr>
        <p:spPr>
          <a:xfrm>
            <a:off x="10129838" y="4363846"/>
            <a:ext cx="1471612" cy="2031325"/>
          </a:xfrm>
          <a:prstGeom prst="rect">
            <a:avLst/>
          </a:prstGeom>
          <a:noFill/>
        </p:spPr>
        <p:txBody>
          <a:bodyPr wrap="square" rtlCol="0">
            <a:spAutoFit/>
          </a:bodyPr>
          <a:lstStyle/>
          <a:p>
            <a:r>
              <a:rPr lang="en-US" dirty="0">
                <a:solidFill>
                  <a:srgbClr val="0B49CB"/>
                </a:solidFill>
              </a:rPr>
              <a:t>STAGE 1</a:t>
            </a:r>
          </a:p>
          <a:p>
            <a:endParaRPr lang="en-US" dirty="0">
              <a:solidFill>
                <a:srgbClr val="0B49CB"/>
              </a:solidFill>
            </a:endParaRPr>
          </a:p>
          <a:p>
            <a:endParaRPr lang="en-US" dirty="0">
              <a:solidFill>
                <a:srgbClr val="0B49CB"/>
              </a:solidFill>
            </a:endParaRPr>
          </a:p>
          <a:p>
            <a:r>
              <a:rPr lang="en-US" dirty="0">
                <a:solidFill>
                  <a:srgbClr val="0B49CB"/>
                </a:solidFill>
              </a:rPr>
              <a:t>STAGE 2</a:t>
            </a:r>
          </a:p>
          <a:p>
            <a:endParaRPr lang="en-US" dirty="0">
              <a:solidFill>
                <a:srgbClr val="0B49CB"/>
              </a:solidFill>
            </a:endParaRPr>
          </a:p>
          <a:p>
            <a:endParaRPr lang="en-US" dirty="0">
              <a:solidFill>
                <a:srgbClr val="0B49CB"/>
              </a:solidFill>
            </a:endParaRPr>
          </a:p>
          <a:p>
            <a:r>
              <a:rPr lang="en-US" dirty="0">
                <a:solidFill>
                  <a:srgbClr val="0B49CB"/>
                </a:solidFill>
              </a:rPr>
              <a:t>STAGE 3</a:t>
            </a:r>
          </a:p>
        </p:txBody>
      </p:sp>
      <p:sp>
        <p:nvSpPr>
          <p:cNvPr id="9" name="TextBox 8">
            <a:extLst>
              <a:ext uri="{FF2B5EF4-FFF2-40B4-BE49-F238E27FC236}">
                <a16:creationId xmlns:a16="http://schemas.microsoft.com/office/drawing/2014/main" id="{E9EA91FC-444D-D144-98E5-B4DBFF8DF60D}"/>
              </a:ext>
            </a:extLst>
          </p:cNvPr>
          <p:cNvSpPr txBox="1"/>
          <p:nvPr/>
        </p:nvSpPr>
        <p:spPr>
          <a:xfrm>
            <a:off x="10404495" y="1464020"/>
            <a:ext cx="2106954" cy="646331"/>
          </a:xfrm>
          <a:prstGeom prst="rect">
            <a:avLst/>
          </a:prstGeom>
          <a:noFill/>
        </p:spPr>
        <p:txBody>
          <a:bodyPr wrap="square" rtlCol="0">
            <a:spAutoFit/>
          </a:bodyPr>
          <a:lstStyle/>
          <a:p>
            <a:r>
              <a:rPr lang="en-US" dirty="0">
                <a:solidFill>
                  <a:srgbClr val="0B49CB"/>
                </a:solidFill>
                <a:hlinkClick r:id="rId8"/>
              </a:rPr>
              <a:t>GITHUB URL to NOTEBOOK  </a:t>
            </a:r>
            <a:endParaRPr lang="en-US" dirty="0">
              <a:solidFill>
                <a:srgbClr val="0B49CB"/>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7275" y="1379537"/>
            <a:ext cx="5629275" cy="5232400"/>
          </a:xfrm>
          <a:prstGeom prst="rect">
            <a:avLst/>
          </a:prstGeom>
        </p:spPr>
        <p:txBody>
          <a:bodyPr lIns="91440" tIns="45720" rIns="91440" bIns="45720" anchor="t"/>
          <a:lstStyle/>
          <a:p>
            <a:pPr marL="0" indent="0">
              <a:lnSpc>
                <a:spcPct val="100000"/>
              </a:lnSpc>
              <a:spcBef>
                <a:spcPts val="1400"/>
              </a:spcBef>
              <a:buNone/>
            </a:pPr>
            <a:r>
              <a:rPr lang="en-US" sz="2000" dirty="0"/>
              <a:t>Several scatter graphs were plotted to visualise the correlation between the different variables, and further explore the relationship between them</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B93004E5-F426-DC49-AE80-D95A0DD55989}"/>
              </a:ext>
            </a:extLst>
          </p:cNvPr>
          <p:cNvSpPr txBox="1"/>
          <p:nvPr/>
        </p:nvSpPr>
        <p:spPr>
          <a:xfrm>
            <a:off x="6543675" y="1368425"/>
            <a:ext cx="4914297" cy="3724096"/>
          </a:xfrm>
          <a:prstGeom prst="rect">
            <a:avLst/>
          </a:prstGeom>
          <a:noFill/>
        </p:spPr>
        <p:txBody>
          <a:bodyPr wrap="square" rtlCol="0">
            <a:spAutoFit/>
          </a:bodyPr>
          <a:lstStyle/>
          <a:p>
            <a:pPr>
              <a:lnSpc>
                <a:spcPct val="100000"/>
              </a:lnSpc>
              <a:spcBef>
                <a:spcPts val="1400"/>
              </a:spcBef>
            </a:pPr>
            <a:r>
              <a:rPr lang="en-US" dirty="0"/>
              <a:t>A line graph was used to visualise the trend in the success rate of launching rockets over time </a:t>
            </a:r>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lnSpc>
                <a:spcPct val="100000"/>
              </a:lnSpc>
              <a:spcBef>
                <a:spcPts val="1400"/>
              </a:spcBef>
            </a:pPr>
            <a:endParaRPr lang="en-US" dirty="0"/>
          </a:p>
          <a:p>
            <a:pPr>
              <a:spcBef>
                <a:spcPts val="1400"/>
              </a:spcBef>
            </a:pPr>
            <a:r>
              <a:rPr lang="en-US" dirty="0"/>
              <a:t>A bar graph was used to explore how the success rate changed with different orbit types. </a:t>
            </a:r>
          </a:p>
          <a:p>
            <a:pPr>
              <a:lnSpc>
                <a:spcPct val="100000"/>
              </a:lnSpc>
              <a:spcBef>
                <a:spcPts val="1400"/>
              </a:spcBef>
            </a:pPr>
            <a:endParaRPr lang="en-US" dirty="0"/>
          </a:p>
        </p:txBody>
      </p:sp>
      <p:graphicFrame>
        <p:nvGraphicFramePr>
          <p:cNvPr id="7" name="Chart 6">
            <a:extLst>
              <a:ext uri="{FF2B5EF4-FFF2-40B4-BE49-F238E27FC236}">
                <a16:creationId xmlns:a16="http://schemas.microsoft.com/office/drawing/2014/main" id="{1572BE26-55FE-5C46-AA35-C0E17E0EB351}"/>
              </a:ext>
            </a:extLst>
          </p:cNvPr>
          <p:cNvGraphicFramePr/>
          <p:nvPr>
            <p:extLst>
              <p:ext uri="{D42A27DB-BD31-4B8C-83A1-F6EECF244321}">
                <p14:modId xmlns:p14="http://schemas.microsoft.com/office/powerpoint/2010/main" val="3252772067"/>
              </p:ext>
            </p:extLst>
          </p:nvPr>
        </p:nvGraphicFramePr>
        <p:xfrm>
          <a:off x="6909291" y="4512939"/>
          <a:ext cx="4183063" cy="21784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34181B08-D67F-014B-A73E-547486270C34}"/>
              </a:ext>
            </a:extLst>
          </p:cNvPr>
          <p:cNvGraphicFramePr/>
          <p:nvPr>
            <p:extLst>
              <p:ext uri="{D42A27DB-BD31-4B8C-83A1-F6EECF244321}">
                <p14:modId xmlns:p14="http://schemas.microsoft.com/office/powerpoint/2010/main" val="3643087736"/>
              </p:ext>
            </p:extLst>
          </p:nvPr>
        </p:nvGraphicFramePr>
        <p:xfrm>
          <a:off x="770011" y="2598207"/>
          <a:ext cx="4211638" cy="27950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0D12A404-6750-104A-A5B4-2B727CBC70AB}"/>
              </a:ext>
            </a:extLst>
          </p:cNvPr>
          <p:cNvGraphicFramePr/>
          <p:nvPr>
            <p:extLst>
              <p:ext uri="{D42A27DB-BD31-4B8C-83A1-F6EECF244321}">
                <p14:modId xmlns:p14="http://schemas.microsoft.com/office/powerpoint/2010/main" val="4038734982"/>
              </p:ext>
            </p:extLst>
          </p:nvPr>
        </p:nvGraphicFramePr>
        <p:xfrm>
          <a:off x="7489826" y="1988177"/>
          <a:ext cx="2925762" cy="1637898"/>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A1591977-F979-684F-ADCC-20E35A26DD8E}"/>
              </a:ext>
            </a:extLst>
          </p:cNvPr>
          <p:cNvSpPr txBox="1"/>
          <p:nvPr/>
        </p:nvSpPr>
        <p:spPr>
          <a:xfrm>
            <a:off x="1514075" y="5840907"/>
            <a:ext cx="2824635" cy="369332"/>
          </a:xfrm>
          <a:prstGeom prst="rect">
            <a:avLst/>
          </a:prstGeom>
          <a:noFill/>
        </p:spPr>
        <p:txBody>
          <a:bodyPr wrap="square" rtlCol="0">
            <a:spAutoFit/>
          </a:bodyPr>
          <a:lstStyle/>
          <a:p>
            <a:r>
              <a:rPr lang="en-US" dirty="0">
                <a:hlinkClick r:id="rId6"/>
              </a:rPr>
              <a:t>GITHUB URL to NOTEBOOK  </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0974" y="1461510"/>
            <a:ext cx="9715500" cy="4664869"/>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Various SQL queries were performed to gather information from the dataset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In certain cases, the queries were used to drill down into the data, a comprehensive list of the queries that were performed is located below: </a:t>
            </a:r>
          </a:p>
          <a:p>
            <a:pPr lvl="3">
              <a:lnSpc>
                <a:spcPct val="100000"/>
              </a:lnSpc>
              <a:spcBef>
                <a:spcPts val="1400"/>
              </a:spcBef>
            </a:pPr>
            <a:r>
              <a:rPr lang="en-GB" sz="1400" b="1" i="1" dirty="0"/>
              <a:t>Display the names of the unique launch sites in the space mission</a:t>
            </a:r>
          </a:p>
          <a:p>
            <a:pPr lvl="3">
              <a:lnSpc>
                <a:spcPct val="100000"/>
              </a:lnSpc>
              <a:spcBef>
                <a:spcPts val="1400"/>
              </a:spcBef>
            </a:pPr>
            <a:r>
              <a:rPr lang="en-GB" sz="1400" b="1" i="1" dirty="0"/>
              <a:t>Display 5 records where launch sites begin with the string 'CCA'</a:t>
            </a:r>
          </a:p>
          <a:p>
            <a:pPr lvl="3">
              <a:lnSpc>
                <a:spcPct val="100000"/>
              </a:lnSpc>
              <a:spcBef>
                <a:spcPts val="1400"/>
              </a:spcBef>
            </a:pPr>
            <a:r>
              <a:rPr lang="en-GB" sz="1400" b="1" i="1" dirty="0"/>
              <a:t>Display the total payload mass carried by boosters launched by NASA (CRS)</a:t>
            </a:r>
          </a:p>
          <a:p>
            <a:pPr lvl="3">
              <a:lnSpc>
                <a:spcPct val="100000"/>
              </a:lnSpc>
              <a:spcBef>
                <a:spcPts val="1400"/>
              </a:spcBef>
            </a:pPr>
            <a:r>
              <a:rPr lang="en-GB" sz="1400" b="1" i="1" dirty="0"/>
              <a:t>Display average payload mass carried by booster version F9 v1.1</a:t>
            </a:r>
          </a:p>
          <a:p>
            <a:pPr lvl="3">
              <a:lnSpc>
                <a:spcPct val="100000"/>
              </a:lnSpc>
              <a:spcBef>
                <a:spcPts val="1400"/>
              </a:spcBef>
            </a:pPr>
            <a:r>
              <a:rPr lang="en-GB" sz="1400" b="1" i="1" dirty="0"/>
              <a:t>List the date when the first successful landing outcome in ground pad was achieved</a:t>
            </a:r>
          </a:p>
          <a:p>
            <a:pPr lvl="3">
              <a:lnSpc>
                <a:spcPct val="100000"/>
              </a:lnSpc>
              <a:spcBef>
                <a:spcPts val="1400"/>
              </a:spcBef>
            </a:pPr>
            <a:r>
              <a:rPr lang="en-GB" sz="1400" b="1" i="1" dirty="0"/>
              <a:t>List the names of the boosters which have success in drone ship and have payload mass greater than 4000 but less than 6000</a:t>
            </a:r>
          </a:p>
          <a:p>
            <a:pPr lvl="3">
              <a:lnSpc>
                <a:spcPct val="100000"/>
              </a:lnSpc>
              <a:spcBef>
                <a:spcPts val="1400"/>
              </a:spcBef>
            </a:pPr>
            <a:r>
              <a:rPr lang="en-GB" sz="1400" b="1" i="1" dirty="0"/>
              <a:t>List the total number of successful and failure mission outcomes</a:t>
            </a:r>
          </a:p>
          <a:p>
            <a:pPr lvl="3">
              <a:lnSpc>
                <a:spcPct val="100000"/>
              </a:lnSpc>
              <a:spcBef>
                <a:spcPts val="1400"/>
              </a:spcBef>
            </a:pPr>
            <a:r>
              <a:rPr lang="en-GB" sz="1400" b="1" i="1" dirty="0"/>
              <a:t>List the names of the booster versions which have carried the maximum payload mass. Use a subquery</a:t>
            </a:r>
          </a:p>
          <a:p>
            <a:pPr lvl="3">
              <a:lnSpc>
                <a:spcPct val="100000"/>
              </a:lnSpc>
              <a:spcBef>
                <a:spcPts val="1400"/>
              </a:spcBef>
            </a:pPr>
            <a:r>
              <a:rPr lang="en-GB" sz="1400" b="1" i="1" dirty="0"/>
              <a:t>List the failed landing outcomes in drone ship, their booster versions, and launch site names for in year 2015</a:t>
            </a:r>
          </a:p>
          <a:p>
            <a:pPr lvl="3">
              <a:lnSpc>
                <a:spcPct val="100000"/>
              </a:lnSpc>
              <a:spcBef>
                <a:spcPts val="1400"/>
              </a:spcBef>
            </a:pPr>
            <a:r>
              <a:rPr lang="en-GB" sz="1400" b="1" i="1" dirty="0"/>
              <a:t>Rank the count of landing outcomes (such as Failure (drone ship) or Success (ground pad)) between the date 2010-06-04 and 2017-03-20, in descending order</a:t>
            </a:r>
          </a:p>
          <a:p>
            <a:pPr>
              <a:lnSpc>
                <a:spcPct val="100000"/>
              </a:lnSpc>
              <a:spcBef>
                <a:spcPts val="1400"/>
              </a:spcBef>
            </a:pPr>
            <a:endParaRPr lang="en-GB" b="1" i="1" dirty="0"/>
          </a:p>
          <a:p>
            <a:pPr>
              <a:lnSpc>
                <a:spcPct val="100000"/>
              </a:lnSpc>
              <a:spcBef>
                <a:spcPts val="1400"/>
              </a:spcBef>
            </a:pPr>
            <a:endParaRPr lang="en-GB" b="1" i="1" dirty="0"/>
          </a:p>
          <a:p>
            <a:pPr>
              <a:lnSpc>
                <a:spcPct val="100000"/>
              </a:lnSpc>
              <a:spcBef>
                <a:spcPts val="1400"/>
              </a:spcBef>
            </a:pPr>
            <a:endParaRPr lang="en-GB" sz="900" b="1" i="1" dirty="0"/>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10E4607D-D466-A24E-9E18-BC28D110F4F3}"/>
              </a:ext>
            </a:extLst>
          </p:cNvPr>
          <p:cNvPicPr>
            <a:picLocks noChangeAspect="1"/>
          </p:cNvPicPr>
          <p:nvPr/>
        </p:nvPicPr>
        <p:blipFill>
          <a:blip r:embed="rId3"/>
          <a:stretch>
            <a:fillRect/>
          </a:stretch>
        </p:blipFill>
        <p:spPr>
          <a:xfrm>
            <a:off x="517598" y="3590768"/>
            <a:ext cx="1219200" cy="1498600"/>
          </a:xfrm>
          <a:prstGeom prst="rect">
            <a:avLst/>
          </a:prstGeom>
        </p:spPr>
      </p:pic>
      <p:sp>
        <p:nvSpPr>
          <p:cNvPr id="7" name="TextBox 6">
            <a:extLst>
              <a:ext uri="{FF2B5EF4-FFF2-40B4-BE49-F238E27FC236}">
                <a16:creationId xmlns:a16="http://schemas.microsoft.com/office/drawing/2014/main" id="{26CDE97C-E1F3-DD47-992A-9D635637A903}"/>
              </a:ext>
            </a:extLst>
          </p:cNvPr>
          <p:cNvSpPr txBox="1"/>
          <p:nvPr/>
        </p:nvSpPr>
        <p:spPr>
          <a:xfrm>
            <a:off x="462829" y="5825665"/>
            <a:ext cx="1328737" cy="923330"/>
          </a:xfrm>
          <a:prstGeom prst="rect">
            <a:avLst/>
          </a:prstGeom>
          <a:noFill/>
        </p:spPr>
        <p:txBody>
          <a:bodyPr wrap="square" rtlCol="0">
            <a:spAutoFit/>
          </a:bodyPr>
          <a:lstStyle/>
          <a:p>
            <a:pPr algn="ctr"/>
            <a:r>
              <a:rPr lang="en-US" dirty="0">
                <a:hlinkClick r:id="rId4"/>
              </a:rPr>
              <a:t>GITHUB URL to NOTEBOOK  </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973399"/>
            <a:ext cx="7158038" cy="5770301"/>
          </a:xfrm>
          <a:prstGeom prst="rect">
            <a:avLst/>
          </a:prstGeom>
        </p:spPr>
        <p:txBody>
          <a:bodyPr>
            <a:normAutofit fontScale="925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Visualising the Launch Data on an Interactive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longitude and latitude was taken at each site and used with the </a:t>
            </a:r>
            <a:r>
              <a:rPr lang="en-US" sz="2200" i="1" dirty="0">
                <a:solidFill>
                  <a:schemeClr val="accent3">
                    <a:lumMod val="25000"/>
                  </a:schemeClr>
                </a:solidFill>
                <a:latin typeface="Abadi" panose="020B0604020104020204" pitchFamily="34" charset="0"/>
              </a:rPr>
              <a:t>Circle object </a:t>
            </a:r>
            <a:r>
              <a:rPr lang="en-US" sz="2200" dirty="0">
                <a:solidFill>
                  <a:schemeClr val="accent3">
                    <a:lumMod val="25000"/>
                  </a:schemeClr>
                </a:solidFill>
                <a:latin typeface="Abadi" panose="020B0604020104020204" pitchFamily="34" charset="0"/>
              </a:rPr>
              <a:t>to add a Circle Marker for each launch site to the map. </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Assigning Launch Outcomes to Classes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Failures and Successes were mapped to 0 and 1 respectively, those classes were then used to colour the markers that were added to the interactive map by using a </a:t>
            </a:r>
            <a:r>
              <a:rPr lang="en-US" sz="2200" i="1" dirty="0" err="1">
                <a:solidFill>
                  <a:schemeClr val="accent3">
                    <a:lumMod val="25000"/>
                  </a:schemeClr>
                </a:solidFill>
                <a:latin typeface="Abadi" panose="020B0604020104020204" pitchFamily="34" charset="0"/>
              </a:rPr>
              <a:t>MarkerCluster</a:t>
            </a:r>
            <a:r>
              <a:rPr lang="en-US" sz="2200" i="1"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Calculating the Distance from Various Landmarks to the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distances were used to explore potential trends between the proximity of launch sites to landmarks such as; cities, railways or highways. Lines were drawn on the map to visualise the distance. The trends explored are detailed in the results.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CF32A14-E3C3-6548-906E-09E98B058883}"/>
              </a:ext>
            </a:extLst>
          </p:cNvPr>
          <p:cNvPicPr>
            <a:picLocks noChangeAspect="1"/>
          </p:cNvPicPr>
          <p:nvPr/>
        </p:nvPicPr>
        <p:blipFill>
          <a:blip r:embed="rId3"/>
          <a:stretch>
            <a:fillRect/>
          </a:stretch>
        </p:blipFill>
        <p:spPr>
          <a:xfrm>
            <a:off x="7440613" y="2700132"/>
            <a:ext cx="4175126" cy="2316833"/>
          </a:xfrm>
          <a:prstGeom prst="rect">
            <a:avLst/>
          </a:prstGeom>
        </p:spPr>
      </p:pic>
      <p:sp>
        <p:nvSpPr>
          <p:cNvPr id="8" name="TextBox 7">
            <a:extLst>
              <a:ext uri="{FF2B5EF4-FFF2-40B4-BE49-F238E27FC236}">
                <a16:creationId xmlns:a16="http://schemas.microsoft.com/office/drawing/2014/main" id="{8D1E487F-92EC-E44A-9A80-31160684839C}"/>
              </a:ext>
            </a:extLst>
          </p:cNvPr>
          <p:cNvSpPr txBox="1"/>
          <p:nvPr/>
        </p:nvSpPr>
        <p:spPr>
          <a:xfrm>
            <a:off x="8256661" y="5379242"/>
            <a:ext cx="3028950" cy="646331"/>
          </a:xfrm>
          <a:prstGeom prst="rect">
            <a:avLst/>
          </a:prstGeom>
          <a:noFill/>
        </p:spPr>
        <p:txBody>
          <a:bodyPr wrap="square" rtlCol="0">
            <a:spAutoFit/>
          </a:bodyPr>
          <a:lstStyle/>
          <a:p>
            <a:r>
              <a:rPr lang="en-US" dirty="0">
                <a:hlinkClick r:id="rId4"/>
              </a:rPr>
              <a:t>GITHUB URL to NOTEBOOK  </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52769"/>
            <a:ext cx="7443785" cy="4994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 was used to create an interactive dashboard containing a variety of plots exploring the relationship between; landing outcome, number of launches from the sites, booster version, and Payload Mass. </a:t>
            </a:r>
          </a:p>
          <a:p>
            <a:pPr>
              <a:lnSpc>
                <a:spcPct val="100000"/>
              </a:lnSpc>
              <a:spcBef>
                <a:spcPts val="1400"/>
              </a:spcBef>
            </a:pPr>
            <a:r>
              <a:rPr lang="en-US" sz="2200" b="1" u="sng" dirty="0">
                <a:solidFill>
                  <a:schemeClr val="accent3">
                    <a:lumMod val="25000"/>
                  </a:schemeClr>
                </a:solidFill>
                <a:latin typeface="Abadi" panose="020B0604020104020204" pitchFamily="34" charset="0"/>
              </a:rPr>
              <a:t>Graphs</a:t>
            </a:r>
          </a:p>
          <a:p>
            <a:pPr>
              <a:lnSpc>
                <a:spcPct val="100000"/>
              </a:lnSpc>
              <a:spcBef>
                <a:spcPts val="1400"/>
              </a:spcBef>
            </a:pPr>
            <a:r>
              <a:rPr lang="en-US" sz="2000" dirty="0">
                <a:solidFill>
                  <a:schemeClr val="accent3">
                    <a:lumMod val="25000"/>
                  </a:schemeClr>
                </a:solidFill>
                <a:latin typeface="Abadi" panose="020B0604020104020204" pitchFamily="34" charset="0"/>
              </a:rPr>
              <a:t>A Pie chart is located at the top of the dashboard visualising the breakdown of the number of launches from each or every site. </a:t>
            </a:r>
          </a:p>
          <a:p>
            <a:pPr>
              <a:lnSpc>
                <a:spcPct val="100000"/>
              </a:lnSpc>
              <a:spcBef>
                <a:spcPts val="1400"/>
              </a:spcBef>
            </a:pPr>
            <a:r>
              <a:rPr lang="en-US" sz="2000" dirty="0">
                <a:solidFill>
                  <a:schemeClr val="accent3">
                    <a:lumMod val="25000"/>
                  </a:schemeClr>
                </a:solidFill>
                <a:latin typeface="Abadi" panose="020B0604020104020204" pitchFamily="34" charset="0"/>
              </a:rPr>
              <a:t>A scatter graph is located at the bottom of the dashboard displaying the relationship between landing outcome and payload mass for different booster versions. The range of the payload mass can be altered to explore how that particular variable affects landing outcome.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72A6593-1ABE-9D4A-8ACD-3619D59E2265}"/>
              </a:ext>
            </a:extLst>
          </p:cNvPr>
          <p:cNvSpPr txBox="1"/>
          <p:nvPr/>
        </p:nvSpPr>
        <p:spPr>
          <a:xfrm>
            <a:off x="7769223" y="1694451"/>
            <a:ext cx="3043238" cy="646331"/>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hlinkClick r:id="rId3"/>
              </a:rPr>
              <a:t>GITHUB URL to DASH SCRIPT</a:t>
            </a:r>
            <a:endParaRPr lang="en-US" dirty="0">
              <a:solidFill>
                <a:schemeClr val="accent3">
                  <a:lumMod val="25000"/>
                </a:schemeClr>
              </a:solidFill>
              <a:latin typeface="Abadi" panose="020B0604020104020204" pitchFamily="34" charset="0"/>
            </a:endParaRPr>
          </a:p>
          <a:p>
            <a:endParaRPr lang="en-US" dirty="0"/>
          </a:p>
        </p:txBody>
      </p:sp>
      <p:pic>
        <p:nvPicPr>
          <p:cNvPr id="7" name="Picture 6">
            <a:extLst>
              <a:ext uri="{FF2B5EF4-FFF2-40B4-BE49-F238E27FC236}">
                <a16:creationId xmlns:a16="http://schemas.microsoft.com/office/drawing/2014/main" id="{3AF2D7EE-6D43-4443-B226-F3434B214FBB}"/>
              </a:ext>
            </a:extLst>
          </p:cNvPr>
          <p:cNvPicPr>
            <a:picLocks noChangeAspect="1"/>
          </p:cNvPicPr>
          <p:nvPr/>
        </p:nvPicPr>
        <p:blipFill>
          <a:blip r:embed="rId4"/>
          <a:stretch>
            <a:fillRect/>
          </a:stretch>
        </p:blipFill>
        <p:spPr>
          <a:xfrm>
            <a:off x="8147666" y="2425406"/>
            <a:ext cx="2286349" cy="2008188"/>
          </a:xfrm>
          <a:prstGeom prst="rect">
            <a:avLst/>
          </a:prstGeom>
        </p:spPr>
      </p:pic>
      <p:pic>
        <p:nvPicPr>
          <p:cNvPr id="9" name="Picture 8">
            <a:extLst>
              <a:ext uri="{FF2B5EF4-FFF2-40B4-BE49-F238E27FC236}">
                <a16:creationId xmlns:a16="http://schemas.microsoft.com/office/drawing/2014/main" id="{4892EBFF-6F17-ED4A-B0CD-66050A38E040}"/>
              </a:ext>
            </a:extLst>
          </p:cNvPr>
          <p:cNvPicPr>
            <a:picLocks noChangeAspect="1"/>
          </p:cNvPicPr>
          <p:nvPr/>
        </p:nvPicPr>
        <p:blipFill>
          <a:blip r:embed="rId5"/>
          <a:stretch>
            <a:fillRect/>
          </a:stretch>
        </p:blipFill>
        <p:spPr>
          <a:xfrm>
            <a:off x="7606502" y="4433594"/>
            <a:ext cx="3368675" cy="233978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654" y="1551998"/>
            <a:ext cx="8714772" cy="4875213"/>
          </a:xfrm>
          <a:prstGeom prst="rect">
            <a:avLst/>
          </a:prstGeom>
        </p:spPr>
        <p:txBody>
          <a:bodyPr>
            <a:normAutofit/>
          </a:bodyPr>
          <a:lstStyle/>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7F924055-AE15-6E43-AE05-846488C00FF9}"/>
              </a:ext>
            </a:extLst>
          </p:cNvPr>
          <p:cNvSpPr txBox="1"/>
          <p:nvPr/>
        </p:nvSpPr>
        <p:spPr>
          <a:xfrm>
            <a:off x="8714772" y="5310852"/>
            <a:ext cx="2800350" cy="369332"/>
          </a:xfrm>
          <a:prstGeom prst="rect">
            <a:avLst/>
          </a:prstGeom>
          <a:noFill/>
        </p:spPr>
        <p:txBody>
          <a:bodyPr wrap="square" rtlCol="0">
            <a:spAutoFit/>
          </a:bodyPr>
          <a:lstStyle/>
          <a:p>
            <a:r>
              <a:rPr lang="en-US" dirty="0">
                <a:hlinkClick r:id="rId3"/>
              </a:rPr>
              <a:t>GITHUB URL to NOTEBOOK</a:t>
            </a:r>
            <a:endParaRPr lang="en-US" dirty="0"/>
          </a:p>
        </p:txBody>
      </p:sp>
      <p:graphicFrame>
        <p:nvGraphicFramePr>
          <p:cNvPr id="6" name="Diagram 5">
            <a:extLst>
              <a:ext uri="{FF2B5EF4-FFF2-40B4-BE49-F238E27FC236}">
                <a16:creationId xmlns:a16="http://schemas.microsoft.com/office/drawing/2014/main" id="{2A022F19-FE81-6346-8D96-F715351A3692}"/>
              </a:ext>
            </a:extLst>
          </p:cNvPr>
          <p:cNvGraphicFramePr/>
          <p:nvPr>
            <p:extLst>
              <p:ext uri="{D42A27DB-BD31-4B8C-83A1-F6EECF244321}">
                <p14:modId xmlns:p14="http://schemas.microsoft.com/office/powerpoint/2010/main" val="1351768851"/>
              </p:ext>
            </p:extLst>
          </p:nvPr>
        </p:nvGraphicFramePr>
        <p:xfrm>
          <a:off x="708517" y="1560946"/>
          <a:ext cx="7297738" cy="50630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83F863C8-915C-9747-AF0C-2444C825C706}"/>
              </a:ext>
            </a:extLst>
          </p:cNvPr>
          <p:cNvSpPr txBox="1"/>
          <p:nvPr/>
        </p:nvSpPr>
        <p:spPr>
          <a:xfrm>
            <a:off x="1643063" y="5416437"/>
            <a:ext cx="601503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Calculate the F1 and Jaccard scores for each model </a:t>
            </a:r>
          </a:p>
          <a:p>
            <a:pPr marL="285750" indent="-285750">
              <a:buFont typeface="Arial" panose="020B0604020202020204" pitchFamily="34" charset="0"/>
              <a:buChar char="•"/>
            </a:pPr>
            <a:r>
              <a:rPr lang="en-US" sz="1600" dirty="0"/>
              <a:t>Create table and graph comparing the metrics of each model   </a:t>
            </a:r>
          </a:p>
        </p:txBody>
      </p:sp>
      <p:pic>
        <p:nvPicPr>
          <p:cNvPr id="10" name="Picture 9">
            <a:extLst>
              <a:ext uri="{FF2B5EF4-FFF2-40B4-BE49-F238E27FC236}">
                <a16:creationId xmlns:a16="http://schemas.microsoft.com/office/drawing/2014/main" id="{70689944-D828-0648-9EDB-EC17C451D4E9}"/>
              </a:ext>
            </a:extLst>
          </p:cNvPr>
          <p:cNvPicPr>
            <a:picLocks noChangeAspect="1"/>
          </p:cNvPicPr>
          <p:nvPr/>
        </p:nvPicPr>
        <p:blipFill>
          <a:blip r:embed="rId9"/>
          <a:stretch>
            <a:fillRect/>
          </a:stretch>
        </p:blipFill>
        <p:spPr>
          <a:xfrm>
            <a:off x="8314118" y="3073086"/>
            <a:ext cx="3625116" cy="155606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2207387"/>
            <a:ext cx="6202612" cy="36790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 Visualisation, SQL </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071D700-41C6-714E-9465-C10F55912DE0}"/>
              </a:ext>
            </a:extLst>
          </p:cNvPr>
          <p:cNvPicPr>
            <a:picLocks noChangeAspect="1"/>
          </p:cNvPicPr>
          <p:nvPr/>
        </p:nvPicPr>
        <p:blipFill>
          <a:blip r:embed="rId4"/>
          <a:stretch>
            <a:fillRect/>
          </a:stretch>
        </p:blipFill>
        <p:spPr>
          <a:xfrm>
            <a:off x="5981393" y="2550287"/>
            <a:ext cx="5734215" cy="289325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95F9B14-A9B4-6B49-B832-DD449C67CDB4}"/>
              </a:ext>
            </a:extLst>
          </p:cNvPr>
          <p:cNvPicPr>
            <a:picLocks noChangeAspect="1"/>
          </p:cNvPicPr>
          <p:nvPr/>
        </p:nvPicPr>
        <p:blipFill>
          <a:blip r:embed="rId3"/>
          <a:stretch>
            <a:fillRect/>
          </a:stretch>
        </p:blipFill>
        <p:spPr>
          <a:xfrm>
            <a:off x="404096" y="1110217"/>
            <a:ext cx="11481801" cy="3070225"/>
          </a:xfrm>
          <a:prstGeom prst="rect">
            <a:avLst/>
          </a:prstGeom>
        </p:spPr>
      </p:pic>
      <p:sp>
        <p:nvSpPr>
          <p:cNvPr id="7" name="TextBox 6">
            <a:extLst>
              <a:ext uri="{FF2B5EF4-FFF2-40B4-BE49-F238E27FC236}">
                <a16:creationId xmlns:a16="http://schemas.microsoft.com/office/drawing/2014/main" id="{197BC50B-E0CA-2B42-AFB0-FEB8FB5F92FE}"/>
              </a:ext>
            </a:extLst>
          </p:cNvPr>
          <p:cNvSpPr txBox="1"/>
          <p:nvPr/>
        </p:nvSpPr>
        <p:spPr>
          <a:xfrm>
            <a:off x="1348655" y="4202960"/>
            <a:ext cx="9358311" cy="2554545"/>
          </a:xfrm>
          <a:prstGeom prst="rect">
            <a:avLst/>
          </a:prstGeom>
          <a:noFill/>
        </p:spPr>
        <p:txBody>
          <a:bodyPr wrap="square" rtlCol="0">
            <a:spAutoFit/>
          </a:bodyPr>
          <a:lstStyle/>
          <a:p>
            <a:r>
              <a:rPr lang="en-US" sz="1600" b="1" u="sng" dirty="0"/>
              <a:t>Observations</a:t>
            </a:r>
          </a:p>
          <a:p>
            <a:r>
              <a:rPr lang="en-US" sz="1600" dirty="0"/>
              <a:t>1. The first 6 flights all resulted in failures with the last 13 being successful. May suggest that as time has progressed, we have got better at achieving successful launches. </a:t>
            </a:r>
          </a:p>
          <a:p>
            <a:endParaRPr lang="en-US" sz="1600" dirty="0"/>
          </a:p>
          <a:p>
            <a:r>
              <a:rPr lang="en-US" sz="1600" dirty="0"/>
              <a:t>2. CCAFS SLC 40 launch site has the most launches when compared with the other two sites </a:t>
            </a:r>
          </a:p>
          <a:p>
            <a:endParaRPr lang="en-US" sz="1600" dirty="0"/>
          </a:p>
          <a:p>
            <a:r>
              <a:rPr lang="en-US" sz="1600" dirty="0"/>
              <a:t>3. Comparatively  the VAFB SLC 4E and KSC LC 39A have a higher success rate then CCAFS SLC 40</a:t>
            </a:r>
          </a:p>
          <a:p>
            <a:endParaRPr lang="en-US" sz="1600" dirty="0"/>
          </a:p>
          <a:p>
            <a:r>
              <a:rPr lang="en-US" sz="1600" dirty="0"/>
              <a:t>4. During a period of no flights from CCAFS SLC 40, KSC LC 39A flights started being launched and more flights were also launched from VAFB SLC 4E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DF67318-92AB-5649-81EE-4EEB9D2DC24B}"/>
              </a:ext>
            </a:extLst>
          </p:cNvPr>
          <p:cNvPicPr>
            <a:picLocks noChangeAspect="1"/>
          </p:cNvPicPr>
          <p:nvPr/>
        </p:nvPicPr>
        <p:blipFill>
          <a:blip r:embed="rId3"/>
          <a:stretch>
            <a:fillRect/>
          </a:stretch>
        </p:blipFill>
        <p:spPr>
          <a:xfrm>
            <a:off x="184862" y="1228726"/>
            <a:ext cx="11685897" cy="3328988"/>
          </a:xfrm>
          <a:prstGeom prst="rect">
            <a:avLst/>
          </a:prstGeom>
        </p:spPr>
      </p:pic>
      <p:sp>
        <p:nvSpPr>
          <p:cNvPr id="7" name="TextBox 6">
            <a:extLst>
              <a:ext uri="{FF2B5EF4-FFF2-40B4-BE49-F238E27FC236}">
                <a16:creationId xmlns:a16="http://schemas.microsoft.com/office/drawing/2014/main" id="{025D930C-89C6-254D-A0AC-C68FDA50A31F}"/>
              </a:ext>
            </a:extLst>
          </p:cNvPr>
          <p:cNvSpPr txBox="1"/>
          <p:nvPr/>
        </p:nvSpPr>
        <p:spPr>
          <a:xfrm>
            <a:off x="1400175" y="4557714"/>
            <a:ext cx="9486900" cy="2585323"/>
          </a:xfrm>
          <a:prstGeom prst="rect">
            <a:avLst/>
          </a:prstGeom>
          <a:noFill/>
        </p:spPr>
        <p:txBody>
          <a:bodyPr wrap="square" rtlCol="0">
            <a:spAutoFit/>
          </a:bodyPr>
          <a:lstStyle/>
          <a:p>
            <a:r>
              <a:rPr lang="en-GB" b="1" u="sng" dirty="0"/>
              <a:t>Observations</a:t>
            </a:r>
          </a:p>
          <a:p>
            <a:pPr marL="342900" indent="-342900">
              <a:buAutoNum type="arabicPeriod"/>
            </a:pPr>
            <a:r>
              <a:rPr lang="en-GB" dirty="0"/>
              <a:t>Higher payload masses have a higher rate of success then the low payload masses</a:t>
            </a:r>
          </a:p>
          <a:p>
            <a:pPr marL="342900" indent="-342900">
              <a:buAutoNum type="arabicPeriod"/>
            </a:pPr>
            <a:endParaRPr lang="en-GB" dirty="0"/>
          </a:p>
          <a:p>
            <a:pPr marL="342900" indent="-342900">
              <a:buAutoNum type="arabicPeriod"/>
            </a:pPr>
            <a:r>
              <a:rPr lang="en-GB" dirty="0"/>
              <a:t>Appears to be certain payload weights that have been used as a standard across multiple launches (especially around 10000 and 15000), they can be seen on the graph forming almost straight lines</a:t>
            </a:r>
          </a:p>
          <a:p>
            <a:pPr marL="342900" indent="-342900">
              <a:buAutoNum type="arabicPeriod"/>
            </a:pPr>
            <a:endParaRPr lang="en-GB" dirty="0"/>
          </a:p>
          <a:p>
            <a:r>
              <a:rPr lang="en-GB" dirty="0"/>
              <a:t>3. The low payload masses launched from KSC LC 39A were successful</a:t>
            </a:r>
          </a:p>
          <a:p>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Executive Summary</a:t>
            </a:r>
          </a:p>
          <a:p>
            <a:pPr>
              <a:lnSpc>
                <a:spcPct val="100000"/>
              </a:lnSpc>
              <a:spcBef>
                <a:spcPts val="1400"/>
              </a:spcBef>
            </a:pPr>
            <a:r>
              <a:rPr lang="en-US" dirty="0">
                <a:solidFill>
                  <a:schemeClr val="accent3">
                    <a:lumMod val="25000"/>
                  </a:schemeClr>
                </a:solidFill>
                <a:latin typeface="Abadi"/>
              </a:rPr>
              <a:t>Introduction</a:t>
            </a:r>
          </a:p>
          <a:p>
            <a:pPr>
              <a:lnSpc>
                <a:spcPct val="100000"/>
              </a:lnSpc>
              <a:spcBef>
                <a:spcPts val="1400"/>
              </a:spcBef>
            </a:pPr>
            <a:r>
              <a:rPr lang="en-US" dirty="0">
                <a:solidFill>
                  <a:schemeClr val="accent3">
                    <a:lumMod val="25000"/>
                  </a:schemeClr>
                </a:solidFill>
                <a:latin typeface="Abadi"/>
              </a:rPr>
              <a:t>Methodology</a:t>
            </a:r>
          </a:p>
          <a:p>
            <a:pPr>
              <a:lnSpc>
                <a:spcPct val="100000"/>
              </a:lnSpc>
              <a:spcBef>
                <a:spcPts val="1400"/>
              </a:spcBef>
            </a:pPr>
            <a:r>
              <a:rPr lang="en-US" dirty="0">
                <a:solidFill>
                  <a:schemeClr val="accent3">
                    <a:lumMod val="25000"/>
                  </a:schemeClr>
                </a:solidFill>
                <a:latin typeface="Abadi"/>
              </a:rPr>
              <a:t>Results</a:t>
            </a:r>
          </a:p>
          <a:p>
            <a:pPr>
              <a:lnSpc>
                <a:spcPct val="100000"/>
              </a:lnSpc>
              <a:spcBef>
                <a:spcPts val="1400"/>
              </a:spcBef>
            </a:pPr>
            <a:r>
              <a:rPr lang="en-US" dirty="0">
                <a:solidFill>
                  <a:schemeClr val="accent3">
                    <a:lumMod val="25000"/>
                  </a:schemeClr>
                </a:solidFill>
                <a:latin typeface="Abadi"/>
              </a:rPr>
              <a:t>Conclusion</a:t>
            </a:r>
          </a:p>
          <a:p>
            <a:pPr>
              <a:lnSpc>
                <a:spcPct val="100000"/>
              </a:lnSpc>
              <a:spcBef>
                <a:spcPts val="1400"/>
              </a:spcBef>
            </a:pPr>
            <a:r>
              <a:rPr lang="en-US"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12936" y="55293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77C19BA-7459-D04A-9320-94C968B6266B}"/>
              </a:ext>
            </a:extLst>
          </p:cNvPr>
          <p:cNvPicPr>
            <a:picLocks noChangeAspect="1"/>
          </p:cNvPicPr>
          <p:nvPr/>
        </p:nvPicPr>
        <p:blipFill>
          <a:blip r:embed="rId3"/>
          <a:stretch>
            <a:fillRect/>
          </a:stretch>
        </p:blipFill>
        <p:spPr>
          <a:xfrm>
            <a:off x="764496" y="1555749"/>
            <a:ext cx="7320414" cy="3359151"/>
          </a:xfrm>
          <a:prstGeom prst="rect">
            <a:avLst/>
          </a:prstGeom>
        </p:spPr>
      </p:pic>
      <p:sp>
        <p:nvSpPr>
          <p:cNvPr id="7" name="TextBox 6">
            <a:extLst>
              <a:ext uri="{FF2B5EF4-FFF2-40B4-BE49-F238E27FC236}">
                <a16:creationId xmlns:a16="http://schemas.microsoft.com/office/drawing/2014/main" id="{0CB6153A-FB20-D543-8173-8550BAA73C51}"/>
              </a:ext>
            </a:extLst>
          </p:cNvPr>
          <p:cNvSpPr txBox="1"/>
          <p:nvPr/>
        </p:nvSpPr>
        <p:spPr>
          <a:xfrm>
            <a:off x="764496" y="4871411"/>
            <a:ext cx="7950276" cy="2308324"/>
          </a:xfrm>
          <a:prstGeom prst="rect">
            <a:avLst/>
          </a:prstGeom>
          <a:noFill/>
        </p:spPr>
        <p:txBody>
          <a:bodyPr wrap="square" rtlCol="0">
            <a:spAutoFit/>
          </a:bodyPr>
          <a:lstStyle/>
          <a:p>
            <a:r>
              <a:rPr lang="en-US" b="1" u="sng" dirty="0"/>
              <a:t>Observations</a:t>
            </a:r>
          </a:p>
          <a:p>
            <a:pPr marL="342900" indent="-342900">
              <a:buAutoNum type="arabicPeriod"/>
            </a:pPr>
            <a:r>
              <a:rPr lang="en-GB" dirty="0"/>
              <a:t>ES-L1, GEO, HEO AND SSO are the standout performers with a 100% success rate</a:t>
            </a:r>
          </a:p>
          <a:p>
            <a:pPr marL="342900" indent="-342900">
              <a:buAutoNum type="arabicPeriod"/>
            </a:pPr>
            <a:endParaRPr lang="en-GB" dirty="0"/>
          </a:p>
          <a:p>
            <a:pPr marL="342900" indent="-342900">
              <a:buAutoNum type="arabicPeriod"/>
            </a:pPr>
            <a:r>
              <a:rPr lang="en-GB" dirty="0"/>
              <a:t>Then; VLE0, LEO, MEO and PO,ISS, GTO</a:t>
            </a:r>
          </a:p>
          <a:p>
            <a:pPr marL="342900" indent="-342900">
              <a:buAutoNum type="arabicPeriod"/>
            </a:pPr>
            <a:endParaRPr lang="en-GB" dirty="0"/>
          </a:p>
          <a:p>
            <a:r>
              <a:rPr lang="en-GB" dirty="0"/>
              <a:t>3. The worst performer with 0% success rate is SO</a:t>
            </a:r>
          </a:p>
          <a:p>
            <a:endParaRPr lang="en-US" b="1" u="sng" dirty="0"/>
          </a:p>
        </p:txBody>
      </p:sp>
      <p:pic>
        <p:nvPicPr>
          <p:cNvPr id="9" name="Picture 8">
            <a:extLst>
              <a:ext uri="{FF2B5EF4-FFF2-40B4-BE49-F238E27FC236}">
                <a16:creationId xmlns:a16="http://schemas.microsoft.com/office/drawing/2014/main" id="{B56AA33D-61BE-FC4B-9344-9F90236E4531}"/>
              </a:ext>
            </a:extLst>
          </p:cNvPr>
          <p:cNvPicPr>
            <a:picLocks noChangeAspect="1"/>
          </p:cNvPicPr>
          <p:nvPr/>
        </p:nvPicPr>
        <p:blipFill>
          <a:blip r:embed="rId4"/>
          <a:stretch>
            <a:fillRect/>
          </a:stretch>
        </p:blipFill>
        <p:spPr>
          <a:xfrm>
            <a:off x="9054497" y="1555749"/>
            <a:ext cx="2063750" cy="409366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3208F154-7968-AA40-8749-84B47E2A94E8}"/>
              </a:ext>
            </a:extLst>
          </p:cNvPr>
          <p:cNvPicPr>
            <a:picLocks noChangeAspect="1"/>
          </p:cNvPicPr>
          <p:nvPr/>
        </p:nvPicPr>
        <p:blipFill>
          <a:blip r:embed="rId3"/>
          <a:stretch>
            <a:fillRect/>
          </a:stretch>
        </p:blipFill>
        <p:spPr>
          <a:xfrm>
            <a:off x="583200" y="1614488"/>
            <a:ext cx="10874772" cy="3028950"/>
          </a:xfrm>
          <a:prstGeom prst="rect">
            <a:avLst/>
          </a:prstGeom>
        </p:spPr>
      </p:pic>
      <p:sp>
        <p:nvSpPr>
          <p:cNvPr id="9" name="TextBox 8">
            <a:extLst>
              <a:ext uri="{FF2B5EF4-FFF2-40B4-BE49-F238E27FC236}">
                <a16:creationId xmlns:a16="http://schemas.microsoft.com/office/drawing/2014/main" id="{6BB81AC2-A193-084E-B86C-0CA132500554}"/>
              </a:ext>
            </a:extLst>
          </p:cNvPr>
          <p:cNvSpPr txBox="1"/>
          <p:nvPr/>
        </p:nvSpPr>
        <p:spPr>
          <a:xfrm>
            <a:off x="871538" y="4786313"/>
            <a:ext cx="10144125" cy="923330"/>
          </a:xfrm>
          <a:prstGeom prst="rect">
            <a:avLst/>
          </a:prstGeom>
          <a:noFill/>
        </p:spPr>
        <p:txBody>
          <a:bodyPr wrap="square" rtlCol="0">
            <a:spAutoFit/>
          </a:bodyPr>
          <a:lstStyle/>
          <a:p>
            <a:r>
              <a:rPr lang="en-US" b="1" u="sng" dirty="0"/>
              <a:t>Observations</a:t>
            </a:r>
          </a:p>
          <a:p>
            <a:r>
              <a:rPr lang="en-GB" dirty="0"/>
              <a:t>The LEO orbit the Success appears related to the number of flights; on the other hand, there seems to be no relationship between flight number when in GTO orbit.</a:t>
            </a:r>
            <a:endParaRPr lang="en-US" b="1" u="sng"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80556AF-75B7-3542-8DD5-AFDD99F20130}"/>
              </a:ext>
            </a:extLst>
          </p:cNvPr>
          <p:cNvPicPr>
            <a:picLocks noChangeAspect="1"/>
          </p:cNvPicPr>
          <p:nvPr/>
        </p:nvPicPr>
        <p:blipFill>
          <a:blip r:embed="rId3"/>
          <a:stretch>
            <a:fillRect/>
          </a:stretch>
        </p:blipFill>
        <p:spPr>
          <a:xfrm>
            <a:off x="770011" y="1644649"/>
            <a:ext cx="10654787" cy="3098802"/>
          </a:xfrm>
          <a:prstGeom prst="rect">
            <a:avLst/>
          </a:prstGeom>
        </p:spPr>
      </p:pic>
      <p:sp>
        <p:nvSpPr>
          <p:cNvPr id="7" name="TextBox 6">
            <a:extLst>
              <a:ext uri="{FF2B5EF4-FFF2-40B4-BE49-F238E27FC236}">
                <a16:creationId xmlns:a16="http://schemas.microsoft.com/office/drawing/2014/main" id="{12094907-50C9-5241-871C-041B7F75D1B1}"/>
              </a:ext>
            </a:extLst>
          </p:cNvPr>
          <p:cNvSpPr txBox="1"/>
          <p:nvPr/>
        </p:nvSpPr>
        <p:spPr>
          <a:xfrm>
            <a:off x="770011" y="5015180"/>
            <a:ext cx="10687961" cy="646331"/>
          </a:xfrm>
          <a:prstGeom prst="rect">
            <a:avLst/>
          </a:prstGeom>
          <a:noFill/>
        </p:spPr>
        <p:txBody>
          <a:bodyPr wrap="square" rtlCol="0">
            <a:spAutoFit/>
          </a:bodyPr>
          <a:lstStyle/>
          <a:p>
            <a:r>
              <a:rPr lang="en-US" b="1" u="sng" dirty="0"/>
              <a:t>Observations</a:t>
            </a:r>
          </a:p>
          <a:p>
            <a:r>
              <a:rPr lang="en-GB" dirty="0"/>
              <a:t>Heavy payloads have a negative influence on GTO orbits and positive on GTO and Polar LEO (ISS) orbits.</a:t>
            </a:r>
            <a:endParaRPr lang="en-US" b="1" u="sng"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5C00722-ECD3-0F44-A629-8E34698327C0}"/>
              </a:ext>
            </a:extLst>
          </p:cNvPr>
          <p:cNvPicPr>
            <a:picLocks noChangeAspect="1"/>
          </p:cNvPicPr>
          <p:nvPr/>
        </p:nvPicPr>
        <p:blipFill>
          <a:blip r:embed="rId4"/>
          <a:stretch>
            <a:fillRect/>
          </a:stretch>
        </p:blipFill>
        <p:spPr>
          <a:xfrm>
            <a:off x="1938289" y="1512886"/>
            <a:ext cx="7177136" cy="2605399"/>
          </a:xfrm>
          <a:prstGeom prst="rect">
            <a:avLst/>
          </a:prstGeom>
        </p:spPr>
      </p:pic>
      <p:sp>
        <p:nvSpPr>
          <p:cNvPr id="7" name="TextBox 6">
            <a:extLst>
              <a:ext uri="{FF2B5EF4-FFF2-40B4-BE49-F238E27FC236}">
                <a16:creationId xmlns:a16="http://schemas.microsoft.com/office/drawing/2014/main" id="{554DB503-2B5B-D249-AA10-E01D529C5740}"/>
              </a:ext>
            </a:extLst>
          </p:cNvPr>
          <p:cNvSpPr txBox="1"/>
          <p:nvPr/>
        </p:nvSpPr>
        <p:spPr>
          <a:xfrm>
            <a:off x="2028825" y="4843463"/>
            <a:ext cx="8057547" cy="923330"/>
          </a:xfrm>
          <a:prstGeom prst="rect">
            <a:avLst/>
          </a:prstGeom>
          <a:noFill/>
        </p:spPr>
        <p:txBody>
          <a:bodyPr wrap="square" rtlCol="0">
            <a:spAutoFit/>
          </a:bodyPr>
          <a:lstStyle/>
          <a:p>
            <a:r>
              <a:rPr lang="en-US" b="1" u="sng" dirty="0"/>
              <a:t>Observations</a:t>
            </a:r>
          </a:p>
          <a:p>
            <a:r>
              <a:rPr lang="en-GB" dirty="0"/>
              <a:t>Average Success rate has kept increasing from 2013 to 2020, with a slight decrease during 2018. </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FF32F5-46E2-CA45-9F7B-234C09230D0F}"/>
              </a:ext>
            </a:extLst>
          </p:cNvPr>
          <p:cNvPicPr>
            <a:picLocks noChangeAspect="1"/>
          </p:cNvPicPr>
          <p:nvPr/>
        </p:nvPicPr>
        <p:blipFill>
          <a:blip r:embed="rId2"/>
          <a:stretch>
            <a:fillRect/>
          </a:stretch>
        </p:blipFill>
        <p:spPr>
          <a:xfrm>
            <a:off x="-228600" y="-342900"/>
            <a:ext cx="13377863" cy="7539634"/>
          </a:xfrm>
          <a:prstGeom prst="rect">
            <a:avLst/>
          </a:prstGeom>
        </p:spPr>
      </p:pic>
      <p:sp>
        <p:nvSpPr>
          <p:cNvPr id="4" name="TextBox 3">
            <a:extLst>
              <a:ext uri="{FF2B5EF4-FFF2-40B4-BE49-F238E27FC236}">
                <a16:creationId xmlns:a16="http://schemas.microsoft.com/office/drawing/2014/main" id="{1861FF9A-01B7-B943-966E-F6A82A8E4CF7}"/>
              </a:ext>
            </a:extLst>
          </p:cNvPr>
          <p:cNvSpPr txBox="1"/>
          <p:nvPr/>
        </p:nvSpPr>
        <p:spPr>
          <a:xfrm>
            <a:off x="785812" y="2514601"/>
            <a:ext cx="4414837" cy="1200329"/>
          </a:xfrm>
          <a:prstGeom prst="rect">
            <a:avLst/>
          </a:prstGeom>
          <a:noFill/>
        </p:spPr>
        <p:txBody>
          <a:bodyPr wrap="square" rtlCol="0">
            <a:spAutoFit/>
          </a:bodyPr>
          <a:lstStyle/>
          <a:p>
            <a:r>
              <a:rPr lang="en-US" sz="7200" dirty="0">
                <a:solidFill>
                  <a:schemeClr val="bg1"/>
                </a:solidFill>
              </a:rPr>
              <a:t>EDA with </a:t>
            </a:r>
          </a:p>
        </p:txBody>
      </p:sp>
    </p:spTree>
    <p:extLst>
      <p:ext uri="{BB962C8B-B14F-4D97-AF65-F5344CB8AC3E}">
        <p14:creationId xmlns:p14="http://schemas.microsoft.com/office/powerpoint/2010/main" val="2176837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82763"/>
            <a:ext cx="9745663" cy="1174750"/>
          </a:xfrm>
          <a:prstGeom prst="rect">
            <a:avLst/>
          </a:prstGeom>
        </p:spPr>
        <p:txBody>
          <a:bodyPr>
            <a:normAutofit/>
          </a:bodyPr>
          <a:lstStyle/>
          <a:p>
            <a:pPr marL="0" indent="0">
              <a:lnSpc>
                <a:spcPct val="100000"/>
              </a:lnSpc>
              <a:spcBef>
                <a:spcPts val="1400"/>
              </a:spcBef>
              <a:buNone/>
            </a:pPr>
            <a:r>
              <a:rPr lang="en-US" sz="2200" dirty="0">
                <a:solidFill>
                  <a:srgbClr val="1C7DDB"/>
                </a:solidFill>
                <a:latin typeface="Abadi" panose="020B0604020104020204" pitchFamily="34" charset="0"/>
              </a:rPr>
              <a:t>SQL QUERY: </a:t>
            </a:r>
          </a:p>
          <a:p>
            <a:pPr marL="0" indent="0">
              <a:lnSpc>
                <a:spcPct val="100000"/>
              </a:lnSpc>
              <a:spcBef>
                <a:spcPts val="1400"/>
              </a:spcBef>
              <a:buNone/>
            </a:pPr>
            <a:r>
              <a:rPr lang="en-GB" sz="2400" i="1" dirty="0"/>
              <a:t>select DISTINCT(</a:t>
            </a:r>
            <a:r>
              <a:rPr lang="en-GB" sz="2400" i="1" dirty="0" err="1"/>
              <a:t>launch_site</a:t>
            </a:r>
            <a:r>
              <a:rPr lang="en-GB" sz="2400" i="1" dirty="0"/>
              <a:t>) as "Unique launch sites" from SPACEXTBL</a:t>
            </a:r>
            <a:endParaRPr lang="en-US" sz="22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F65B0C4-5E4E-614E-B5C4-3A4A343A799D}"/>
              </a:ext>
            </a:extLst>
          </p:cNvPr>
          <p:cNvPicPr>
            <a:picLocks noChangeAspect="1"/>
          </p:cNvPicPr>
          <p:nvPr/>
        </p:nvPicPr>
        <p:blipFill>
          <a:blip r:embed="rId3"/>
          <a:stretch>
            <a:fillRect/>
          </a:stretch>
        </p:blipFill>
        <p:spPr>
          <a:xfrm>
            <a:off x="854220" y="3052501"/>
            <a:ext cx="9638373" cy="33747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9745663" cy="4351338"/>
          </a:xfrm>
          <a:prstGeom prst="rect">
            <a:avLst/>
          </a:prstGeom>
        </p:spPr>
        <p:txBody>
          <a:bodyPr>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 from SPACEXTBL where </a:t>
            </a:r>
            <a:r>
              <a:rPr lang="en-GB" sz="2000" i="1" dirty="0" err="1"/>
              <a:t>launch_site</a:t>
            </a:r>
            <a:r>
              <a:rPr lang="en-GB" sz="2000" i="1" dirty="0"/>
              <a:t> like 'CCA%' limit 5</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A7B827F-2A33-6C44-9477-8163D70C7809}"/>
              </a:ext>
            </a:extLst>
          </p:cNvPr>
          <p:cNvPicPr>
            <a:picLocks noChangeAspect="1"/>
          </p:cNvPicPr>
          <p:nvPr/>
        </p:nvPicPr>
        <p:blipFill>
          <a:blip r:embed="rId3"/>
          <a:stretch>
            <a:fillRect/>
          </a:stretch>
        </p:blipFill>
        <p:spPr>
          <a:xfrm>
            <a:off x="770011" y="2611654"/>
            <a:ext cx="7331002" cy="37619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5741"/>
            <a:ext cx="9745663" cy="4351338"/>
          </a:xfrm>
          <a:prstGeom prst="rect">
            <a:avLst/>
          </a:prstGeom>
        </p:spPr>
        <p:txBody>
          <a:bodyPr>
            <a:normAutofit/>
          </a:bodyPr>
          <a:lstStyle/>
          <a:p>
            <a:pPr marL="0" indent="0">
              <a:lnSpc>
                <a:spcPct val="100000"/>
              </a:lnSpc>
              <a:spcBef>
                <a:spcPts val="1400"/>
              </a:spcBef>
              <a:buNone/>
            </a:pPr>
            <a:r>
              <a:rPr lang="en-US" sz="1800" dirty="0">
                <a:solidFill>
                  <a:srgbClr val="1C7DDB"/>
                </a:solidFill>
                <a:latin typeface="Abadi" panose="020B0604020104020204" pitchFamily="34" charset="0"/>
              </a:rPr>
              <a:t>SQL QUERY: </a:t>
            </a:r>
          </a:p>
          <a:p>
            <a:pPr marL="0" indent="0">
              <a:lnSpc>
                <a:spcPct val="100000"/>
              </a:lnSpc>
              <a:spcBef>
                <a:spcPts val="1400"/>
              </a:spcBef>
              <a:buNone/>
            </a:pPr>
            <a:r>
              <a:rPr lang="en-GB" sz="1800" i="1" dirty="0"/>
              <a:t>select sum(</a:t>
            </a:r>
            <a:r>
              <a:rPr lang="en-GB" sz="1800" i="1" dirty="0" err="1"/>
              <a:t>payload_mass__kg</a:t>
            </a:r>
            <a:r>
              <a:rPr lang="en-GB" sz="1800" i="1" dirty="0"/>
              <a:t>_) as "Total payload mass (including NASA CRS, KACIFIC 1) " from SPACEXTBL where customer like 'NASA (CRS)%’</a:t>
            </a:r>
          </a:p>
          <a:p>
            <a:pPr marL="0" indent="0" algn="ctr">
              <a:lnSpc>
                <a:spcPct val="100000"/>
              </a:lnSpc>
              <a:spcBef>
                <a:spcPts val="1400"/>
              </a:spcBef>
              <a:buNone/>
            </a:pPr>
            <a:r>
              <a:rPr lang="en-GB" sz="1800" i="1" dirty="0">
                <a:solidFill>
                  <a:schemeClr val="accent3">
                    <a:lumMod val="25000"/>
                  </a:schemeClr>
                </a:solidFill>
                <a:latin typeface="Abadi" panose="020B0604020104020204" pitchFamily="34" charset="0"/>
              </a:rPr>
              <a:t>Or</a:t>
            </a:r>
          </a:p>
          <a:p>
            <a:pPr marL="0" indent="0">
              <a:lnSpc>
                <a:spcPct val="100000"/>
              </a:lnSpc>
              <a:spcBef>
                <a:spcPts val="1400"/>
              </a:spcBef>
              <a:buNone/>
            </a:pPr>
            <a:r>
              <a:rPr lang="en-GB" sz="1800" i="1" dirty="0"/>
              <a:t>select sum(</a:t>
            </a:r>
            <a:r>
              <a:rPr lang="en-GB" sz="1800" i="1" dirty="0" err="1"/>
              <a:t>payload_mass__kg</a:t>
            </a:r>
            <a:r>
              <a:rPr lang="en-GB" sz="1800" i="1" dirty="0"/>
              <a:t>_) as "Total payload mass (excluding NASA CRS, KACIFIC 1) " from SPACEXTBL where customer like 'NASA (CRS)'</a:t>
            </a:r>
            <a:endParaRPr lang="en-US" sz="18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835AE47-B749-3F47-8EEF-E7AF0996BBD2}"/>
              </a:ext>
            </a:extLst>
          </p:cNvPr>
          <p:cNvPicPr>
            <a:picLocks noChangeAspect="1"/>
          </p:cNvPicPr>
          <p:nvPr/>
        </p:nvPicPr>
        <p:blipFill>
          <a:blip r:embed="rId3"/>
          <a:stretch>
            <a:fillRect/>
          </a:stretch>
        </p:blipFill>
        <p:spPr>
          <a:xfrm>
            <a:off x="770011" y="3641410"/>
            <a:ext cx="6616627" cy="299201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663" cy="4351338"/>
          </a:xfrm>
          <a:prstGeom prst="rect">
            <a:avLst/>
          </a:prstGeom>
        </p:spPr>
        <p:txBody>
          <a:bodyPr>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AVG(</a:t>
            </a:r>
            <a:r>
              <a:rPr lang="en-GB" sz="2000" i="1" dirty="0" err="1"/>
              <a:t>payload_mass__kg</a:t>
            </a:r>
            <a:r>
              <a:rPr lang="en-GB" sz="2000" i="1" dirty="0"/>
              <a:t>_) from SPACEXTBL where </a:t>
            </a:r>
            <a:r>
              <a:rPr lang="en-GB" sz="2000" i="1" dirty="0" err="1"/>
              <a:t>booster_version</a:t>
            </a:r>
            <a:r>
              <a:rPr lang="en-GB" sz="2000" i="1" dirty="0"/>
              <a:t> like '%F9 v1.1%'</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DA3A4EC-A4C6-2F4A-8BFB-DBE5722E200F}"/>
              </a:ext>
            </a:extLst>
          </p:cNvPr>
          <p:cNvPicPr>
            <a:picLocks noChangeAspect="1"/>
          </p:cNvPicPr>
          <p:nvPr/>
        </p:nvPicPr>
        <p:blipFill>
          <a:blip r:embed="rId3"/>
          <a:stretch>
            <a:fillRect/>
          </a:stretch>
        </p:blipFill>
        <p:spPr>
          <a:xfrm>
            <a:off x="829541" y="2940686"/>
            <a:ext cx="7267087" cy="18599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min(DATE) as "1st </a:t>
            </a:r>
            <a:r>
              <a:rPr lang="en-GB" sz="2000" i="1" dirty="0" err="1"/>
              <a:t>succesfsul</a:t>
            </a:r>
            <a:r>
              <a:rPr lang="en-GB" sz="2000" i="1" dirty="0"/>
              <a:t> landing" from SPACEXTBL where "Landing _Outcome" like 'Success (ground pad)'</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7863BC2-9F1A-FE49-AB63-05A37877BCEF}"/>
              </a:ext>
            </a:extLst>
          </p:cNvPr>
          <p:cNvPicPr>
            <a:picLocks noChangeAspect="1"/>
          </p:cNvPicPr>
          <p:nvPr/>
        </p:nvPicPr>
        <p:blipFill>
          <a:blip r:embed="rId3"/>
          <a:stretch>
            <a:fillRect/>
          </a:stretch>
        </p:blipFill>
        <p:spPr>
          <a:xfrm>
            <a:off x="829541" y="3288722"/>
            <a:ext cx="8009631" cy="25360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00250" y="1299084"/>
            <a:ext cx="5214813" cy="543032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The Methodologies used include:</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EDA with Data Visualisation </a:t>
            </a:r>
          </a:p>
          <a:p>
            <a:pPr lvl="1">
              <a:lnSpc>
                <a:spcPct val="100000"/>
              </a:lnSpc>
              <a:spcBef>
                <a:spcPts val="1400"/>
              </a:spcBef>
            </a:pPr>
            <a:r>
              <a:rPr lang="en-US" sz="1600" dirty="0">
                <a:solidFill>
                  <a:schemeClr val="accent3">
                    <a:lumMod val="25000"/>
                  </a:schemeClr>
                </a:solidFill>
                <a:latin typeface="Abadi" panose="020B0604020104020204" pitchFamily="34" charset="0"/>
              </a:rPr>
              <a:t>EDA with SQL </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an Interactive Map with Folium </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an Interactive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20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of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Analysis Demo with Screenshots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70061" y="5672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a:t>
            </a:r>
            <a:r>
              <a:rPr lang="en-GB" sz="2000" i="1" dirty="0" err="1"/>
              <a:t>booster_version</a:t>
            </a:r>
            <a:r>
              <a:rPr lang="en-GB" sz="2000" i="1" dirty="0"/>
              <a:t> from SPACEXTBL where "Landing _Outcome" like 'Success (drone ship)' and </a:t>
            </a:r>
            <a:r>
              <a:rPr lang="en-GB" sz="2000" i="1" dirty="0" err="1"/>
              <a:t>payload_mass__kg</a:t>
            </a:r>
            <a:r>
              <a:rPr lang="en-GB" sz="2000" i="1" dirty="0"/>
              <a:t>_ between 4000 and 6000</a:t>
            </a:r>
            <a:endParaRPr lang="en-US" sz="2000" i="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54A274A-4320-4D45-B1C9-232B1B5D7654}"/>
              </a:ext>
            </a:extLst>
          </p:cNvPr>
          <p:cNvPicPr>
            <a:picLocks noChangeAspect="1"/>
          </p:cNvPicPr>
          <p:nvPr/>
        </p:nvPicPr>
        <p:blipFill>
          <a:blip r:embed="rId3"/>
          <a:stretch>
            <a:fillRect/>
          </a:stretch>
        </p:blipFill>
        <p:spPr>
          <a:xfrm>
            <a:off x="804142" y="3174422"/>
            <a:ext cx="8354146" cy="30259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663" cy="4351338"/>
          </a:xfrm>
          <a:prstGeom prst="rect">
            <a:avLst/>
          </a:prstGeom>
        </p:spPr>
        <p:txBody>
          <a:bodyPr>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count(*) as "</a:t>
            </a:r>
            <a:r>
              <a:rPr lang="en-GB" sz="2000" i="1" dirty="0" err="1"/>
              <a:t>Sucess</a:t>
            </a:r>
            <a:r>
              <a:rPr lang="en-GB" sz="2000" i="1" dirty="0"/>
              <a:t>" from SPACEXTBL where </a:t>
            </a:r>
            <a:r>
              <a:rPr lang="en-GB" sz="2000" i="1" dirty="0" err="1"/>
              <a:t>mission_outcome</a:t>
            </a:r>
            <a:r>
              <a:rPr lang="en-GB" sz="2000" i="1" dirty="0"/>
              <a:t> like 'Success%’</a:t>
            </a:r>
          </a:p>
          <a:p>
            <a:pPr marL="0" indent="0">
              <a:lnSpc>
                <a:spcPct val="100000"/>
              </a:lnSpc>
              <a:spcBef>
                <a:spcPts val="1400"/>
              </a:spcBef>
              <a:buNone/>
            </a:pPr>
            <a:endParaRPr lang="en-GB" sz="2000" i="1" dirty="0"/>
          </a:p>
          <a:p>
            <a:pPr marL="0" indent="0">
              <a:lnSpc>
                <a:spcPct val="100000"/>
              </a:lnSpc>
              <a:spcBef>
                <a:spcPts val="1400"/>
              </a:spcBef>
              <a:buNone/>
            </a:pPr>
            <a:endParaRPr lang="en-GB" sz="2000" i="1" dirty="0"/>
          </a:p>
          <a:p>
            <a:pPr marL="0" indent="0">
              <a:lnSpc>
                <a:spcPct val="100000"/>
              </a:lnSpc>
              <a:spcBef>
                <a:spcPts val="1400"/>
              </a:spcBef>
              <a:buNone/>
            </a:pPr>
            <a:endParaRPr lang="en-GB" sz="2000" i="1" dirty="0"/>
          </a:p>
          <a:p>
            <a:pPr marL="0" indent="0">
              <a:lnSpc>
                <a:spcPct val="100000"/>
              </a:lnSpc>
              <a:spcBef>
                <a:spcPts val="1400"/>
              </a:spcBef>
              <a:buNone/>
            </a:pPr>
            <a:r>
              <a:rPr lang="en-GB" sz="2000" i="1" dirty="0"/>
              <a:t>select count(*) as "Failure" from SPACEXTBL where </a:t>
            </a:r>
            <a:r>
              <a:rPr lang="en-GB" sz="2000" i="1" dirty="0" err="1"/>
              <a:t>mission_outcome</a:t>
            </a:r>
            <a:r>
              <a:rPr lang="en-GB" sz="2000" i="1" dirty="0"/>
              <a:t> like 'Failure%'</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F41480E-3151-D340-A88E-B2B3B2A831D3}"/>
              </a:ext>
            </a:extLst>
          </p:cNvPr>
          <p:cNvPicPr>
            <a:picLocks noChangeAspect="1"/>
          </p:cNvPicPr>
          <p:nvPr/>
        </p:nvPicPr>
        <p:blipFill>
          <a:blip r:embed="rId3"/>
          <a:stretch>
            <a:fillRect/>
          </a:stretch>
        </p:blipFill>
        <p:spPr>
          <a:xfrm>
            <a:off x="2641674" y="2848984"/>
            <a:ext cx="5487914" cy="1415304"/>
          </a:xfrm>
          <a:prstGeom prst="rect">
            <a:avLst/>
          </a:prstGeom>
        </p:spPr>
      </p:pic>
      <p:pic>
        <p:nvPicPr>
          <p:cNvPr id="8" name="Picture 7">
            <a:extLst>
              <a:ext uri="{FF2B5EF4-FFF2-40B4-BE49-F238E27FC236}">
                <a16:creationId xmlns:a16="http://schemas.microsoft.com/office/drawing/2014/main" id="{92E6884D-EAC4-C14C-B30D-590A7AAD0FF7}"/>
              </a:ext>
            </a:extLst>
          </p:cNvPr>
          <p:cNvPicPr>
            <a:picLocks noChangeAspect="1"/>
          </p:cNvPicPr>
          <p:nvPr/>
        </p:nvPicPr>
        <p:blipFill>
          <a:blip r:embed="rId4"/>
          <a:stretch>
            <a:fillRect/>
          </a:stretch>
        </p:blipFill>
        <p:spPr>
          <a:xfrm>
            <a:off x="1870148" y="4781789"/>
            <a:ext cx="7519851" cy="14446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441"/>
            <a:ext cx="9745663" cy="4351338"/>
          </a:xfrm>
          <a:prstGeom prst="rect">
            <a:avLst/>
          </a:prstGeom>
        </p:spPr>
        <p:txBody>
          <a:bodyPr>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DISTINCT(</a:t>
            </a:r>
            <a:r>
              <a:rPr lang="en-GB" sz="2000" i="1" dirty="0" err="1"/>
              <a:t>booster_version</a:t>
            </a:r>
            <a:r>
              <a:rPr lang="en-GB" sz="2000" i="1" dirty="0"/>
              <a:t>) from SPACEXTBL where </a:t>
            </a:r>
            <a:r>
              <a:rPr lang="en-GB" sz="2000" i="1" dirty="0" err="1"/>
              <a:t>payload_mass__kg</a:t>
            </a:r>
            <a:r>
              <a:rPr lang="en-GB" sz="2000" i="1" dirty="0"/>
              <a:t>_ = (select max(</a:t>
            </a:r>
            <a:r>
              <a:rPr lang="en-GB" sz="2000" i="1" dirty="0" err="1"/>
              <a:t>payload_mass__kg</a:t>
            </a:r>
            <a:r>
              <a:rPr lang="en-GB" sz="2000" i="1" dirty="0"/>
              <a:t>_) from SPACEXTBL)</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09B2CEA-E58C-F24E-872C-EF6409333D69}"/>
              </a:ext>
            </a:extLst>
          </p:cNvPr>
          <p:cNvPicPr>
            <a:picLocks noChangeAspect="1"/>
          </p:cNvPicPr>
          <p:nvPr/>
        </p:nvPicPr>
        <p:blipFill>
          <a:blip r:embed="rId3"/>
          <a:stretch>
            <a:fillRect/>
          </a:stretch>
        </p:blipFill>
        <p:spPr>
          <a:xfrm>
            <a:off x="2331751" y="2771776"/>
            <a:ext cx="6653318" cy="39433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75054"/>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"Landing _Outcome", </a:t>
            </a:r>
            <a:r>
              <a:rPr lang="en-GB" sz="2000" i="1" dirty="0" err="1"/>
              <a:t>booster_version</a:t>
            </a:r>
            <a:r>
              <a:rPr lang="en-GB" sz="2000" i="1" dirty="0"/>
              <a:t>, </a:t>
            </a:r>
            <a:r>
              <a:rPr lang="en-GB" sz="2000" i="1" dirty="0" err="1"/>
              <a:t>launch_site</a:t>
            </a:r>
            <a:r>
              <a:rPr lang="en-GB" sz="2000" i="1" dirty="0"/>
              <a:t> from SPACEXTBL where "Landing _Outcome" like 'Failure (drone ship)' and DATE like '2015%'</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4CB84A8-C11C-FF4D-AD32-033CCE50D8D0}"/>
              </a:ext>
            </a:extLst>
          </p:cNvPr>
          <p:cNvPicPr>
            <a:picLocks noChangeAspect="1"/>
          </p:cNvPicPr>
          <p:nvPr/>
        </p:nvPicPr>
        <p:blipFill>
          <a:blip r:embed="rId3"/>
          <a:stretch>
            <a:fillRect/>
          </a:stretch>
        </p:blipFill>
        <p:spPr>
          <a:xfrm>
            <a:off x="770010" y="3276023"/>
            <a:ext cx="8586709" cy="27495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3579"/>
            <a:ext cx="9745663" cy="4351338"/>
          </a:xfrm>
          <a:prstGeom prst="rect">
            <a:avLst/>
          </a:prstGeom>
        </p:spPr>
        <p:txBody>
          <a:bodyPr lIns="91440" tIns="45720" rIns="91440" bIns="45720" anchor="t"/>
          <a:lstStyle/>
          <a:p>
            <a:pPr marL="0" indent="0">
              <a:lnSpc>
                <a:spcPct val="100000"/>
              </a:lnSpc>
              <a:spcBef>
                <a:spcPts val="1400"/>
              </a:spcBef>
              <a:buNone/>
            </a:pPr>
            <a:r>
              <a:rPr lang="en-US" sz="2000" dirty="0">
                <a:solidFill>
                  <a:srgbClr val="1C7DDB"/>
                </a:solidFill>
                <a:latin typeface="Abadi" panose="020B0604020104020204" pitchFamily="34" charset="0"/>
              </a:rPr>
              <a:t>SQL QUERY: </a:t>
            </a:r>
          </a:p>
          <a:p>
            <a:pPr marL="0" indent="0">
              <a:lnSpc>
                <a:spcPct val="100000"/>
              </a:lnSpc>
              <a:spcBef>
                <a:spcPts val="1400"/>
              </a:spcBef>
              <a:buNone/>
            </a:pPr>
            <a:r>
              <a:rPr lang="en-GB" sz="2000" i="1" dirty="0"/>
              <a:t>select "Landing _Outcome", COUNT("Landing _Outcome") as "No. of Outcomes" from SPACEXTBL where DATE between '2010-06-04' and '2017-03-20' group by "Landing _Outcome" order by "No. of Outcomes" DESC </a:t>
            </a:r>
            <a:endParaRPr lang="en-US" sz="2000" i="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F1867740-FDDA-3945-BCD8-B85666CBFE13}"/>
              </a:ext>
            </a:extLst>
          </p:cNvPr>
          <p:cNvPicPr>
            <a:picLocks noChangeAspect="1"/>
          </p:cNvPicPr>
          <p:nvPr/>
        </p:nvPicPr>
        <p:blipFill>
          <a:blip r:embed="rId3"/>
          <a:stretch>
            <a:fillRect/>
          </a:stretch>
        </p:blipFill>
        <p:spPr>
          <a:xfrm>
            <a:off x="1387739" y="3032551"/>
            <a:ext cx="7327033" cy="360567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Global Map </a:t>
            </a:r>
          </a:p>
        </p:txBody>
      </p:sp>
      <p:pic>
        <p:nvPicPr>
          <p:cNvPr id="6" name="Picture 5">
            <a:extLst>
              <a:ext uri="{FF2B5EF4-FFF2-40B4-BE49-F238E27FC236}">
                <a16:creationId xmlns:a16="http://schemas.microsoft.com/office/drawing/2014/main" id="{800B98FC-F00B-D447-B884-0452547F64CB}"/>
              </a:ext>
            </a:extLst>
          </p:cNvPr>
          <p:cNvPicPr>
            <a:picLocks noChangeAspect="1"/>
          </p:cNvPicPr>
          <p:nvPr/>
        </p:nvPicPr>
        <p:blipFill>
          <a:blip r:embed="rId4"/>
          <a:stretch>
            <a:fillRect/>
          </a:stretch>
        </p:blipFill>
        <p:spPr>
          <a:xfrm>
            <a:off x="1373556" y="1558079"/>
            <a:ext cx="9142044" cy="4869132"/>
          </a:xfrm>
          <a:prstGeom prst="rect">
            <a:avLst/>
          </a:prstGeom>
        </p:spPr>
      </p:pic>
      <p:sp>
        <p:nvSpPr>
          <p:cNvPr id="7" name="TextBox 6">
            <a:extLst>
              <a:ext uri="{FF2B5EF4-FFF2-40B4-BE49-F238E27FC236}">
                <a16:creationId xmlns:a16="http://schemas.microsoft.com/office/drawing/2014/main" id="{C47EA199-C097-B343-B468-2DAD4017C255}"/>
              </a:ext>
            </a:extLst>
          </p:cNvPr>
          <p:cNvSpPr txBox="1"/>
          <p:nvPr/>
        </p:nvSpPr>
        <p:spPr>
          <a:xfrm>
            <a:off x="1352801" y="4492346"/>
            <a:ext cx="2700338" cy="923330"/>
          </a:xfrm>
          <a:prstGeom prst="rect">
            <a:avLst/>
          </a:prstGeom>
          <a:noFill/>
        </p:spPr>
        <p:txBody>
          <a:bodyPr wrap="square" rtlCol="0">
            <a:spAutoFit/>
          </a:bodyPr>
          <a:lstStyle/>
          <a:p>
            <a:r>
              <a:rPr lang="en-US" dirty="0"/>
              <a:t>Space X Launch Sites located in Florida(x1) and California(x3)</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Coloured Labelled Markers: </a:t>
            </a:r>
            <a:r>
              <a:rPr lang="en-US" dirty="0">
                <a:solidFill>
                  <a:srgbClr val="00B050"/>
                </a:solidFill>
                <a:latin typeface="Abadi"/>
              </a:rPr>
              <a:t>Success</a:t>
            </a:r>
            <a:r>
              <a:rPr lang="en-US" dirty="0">
                <a:solidFill>
                  <a:srgbClr val="0B49CB"/>
                </a:solidFill>
                <a:latin typeface="Abadi"/>
              </a:rPr>
              <a:t> and </a:t>
            </a:r>
            <a:r>
              <a:rPr lang="en-US" dirty="0">
                <a:solidFill>
                  <a:srgbClr val="FF0000"/>
                </a:solidFill>
                <a:latin typeface="Abadi"/>
              </a:rPr>
              <a:t>Failure</a:t>
            </a:r>
          </a:p>
        </p:txBody>
      </p:sp>
      <p:pic>
        <p:nvPicPr>
          <p:cNvPr id="7" name="Picture 6">
            <a:extLst>
              <a:ext uri="{FF2B5EF4-FFF2-40B4-BE49-F238E27FC236}">
                <a16:creationId xmlns:a16="http://schemas.microsoft.com/office/drawing/2014/main" id="{739A3086-941C-7240-823E-32AAECC740A2}"/>
              </a:ext>
            </a:extLst>
          </p:cNvPr>
          <p:cNvPicPr>
            <a:picLocks noChangeAspect="1"/>
          </p:cNvPicPr>
          <p:nvPr/>
        </p:nvPicPr>
        <p:blipFill>
          <a:blip r:embed="rId3"/>
          <a:stretch>
            <a:fillRect/>
          </a:stretch>
        </p:blipFill>
        <p:spPr>
          <a:xfrm>
            <a:off x="8625667" y="1858529"/>
            <a:ext cx="2367565" cy="2311858"/>
          </a:xfrm>
          <a:prstGeom prst="rect">
            <a:avLst/>
          </a:prstGeom>
        </p:spPr>
      </p:pic>
      <p:pic>
        <p:nvPicPr>
          <p:cNvPr id="10" name="Picture 9">
            <a:extLst>
              <a:ext uri="{FF2B5EF4-FFF2-40B4-BE49-F238E27FC236}">
                <a16:creationId xmlns:a16="http://schemas.microsoft.com/office/drawing/2014/main" id="{A0E39194-6B50-EE42-9DB9-9058C59C02FC}"/>
              </a:ext>
            </a:extLst>
          </p:cNvPr>
          <p:cNvPicPr>
            <a:picLocks noChangeAspect="1"/>
          </p:cNvPicPr>
          <p:nvPr/>
        </p:nvPicPr>
        <p:blipFill>
          <a:blip r:embed="rId4"/>
          <a:stretch>
            <a:fillRect/>
          </a:stretch>
        </p:blipFill>
        <p:spPr>
          <a:xfrm>
            <a:off x="8160928" y="4315929"/>
            <a:ext cx="3297044" cy="2075916"/>
          </a:xfrm>
          <a:prstGeom prst="rect">
            <a:avLst/>
          </a:prstGeom>
        </p:spPr>
      </p:pic>
      <p:sp>
        <p:nvSpPr>
          <p:cNvPr id="11" name="TextBox 10">
            <a:extLst>
              <a:ext uri="{FF2B5EF4-FFF2-40B4-BE49-F238E27FC236}">
                <a16:creationId xmlns:a16="http://schemas.microsoft.com/office/drawing/2014/main" id="{48F30B00-4003-3C49-9498-220AD10F6A69}"/>
              </a:ext>
            </a:extLst>
          </p:cNvPr>
          <p:cNvSpPr txBox="1"/>
          <p:nvPr/>
        </p:nvSpPr>
        <p:spPr>
          <a:xfrm>
            <a:off x="8043863" y="1484981"/>
            <a:ext cx="3986212" cy="369332"/>
          </a:xfrm>
          <a:prstGeom prst="rect">
            <a:avLst/>
          </a:prstGeom>
          <a:noFill/>
        </p:spPr>
        <p:txBody>
          <a:bodyPr wrap="square" rtlCol="0">
            <a:spAutoFit/>
          </a:bodyPr>
          <a:lstStyle/>
          <a:p>
            <a:r>
              <a:rPr lang="en-GB" b="1" u="sng" dirty="0"/>
              <a:t>California Site: VAFB SLC-4E</a:t>
            </a:r>
            <a:endParaRPr lang="en-US" b="1" u="sng" dirty="0"/>
          </a:p>
        </p:txBody>
      </p:sp>
      <p:sp>
        <p:nvSpPr>
          <p:cNvPr id="13" name="TextBox 12">
            <a:extLst>
              <a:ext uri="{FF2B5EF4-FFF2-40B4-BE49-F238E27FC236}">
                <a16:creationId xmlns:a16="http://schemas.microsoft.com/office/drawing/2014/main" id="{07B7D564-A570-854B-8CCC-1B7E7AA5F1BD}"/>
              </a:ext>
            </a:extLst>
          </p:cNvPr>
          <p:cNvSpPr txBox="1"/>
          <p:nvPr/>
        </p:nvSpPr>
        <p:spPr>
          <a:xfrm>
            <a:off x="7918553" y="1343026"/>
            <a:ext cx="3986212" cy="5386387"/>
          </a:xfrm>
          <a:prstGeom prst="rect">
            <a:avLst/>
          </a:prstGeom>
          <a:noFill/>
          <a:ln>
            <a:solidFill>
              <a:schemeClr val="accent1">
                <a:hueOff val="0"/>
                <a:satOff val="0"/>
                <a:lumOff val="0"/>
              </a:schemeClr>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6333F8DE-5579-344D-B3E2-79ED05125E16}"/>
              </a:ext>
            </a:extLst>
          </p:cNvPr>
          <p:cNvSpPr txBox="1"/>
          <p:nvPr/>
        </p:nvSpPr>
        <p:spPr>
          <a:xfrm>
            <a:off x="342898" y="1357314"/>
            <a:ext cx="7515225" cy="5355312"/>
          </a:xfrm>
          <a:prstGeom prst="rect">
            <a:avLst/>
          </a:prstGeom>
          <a:noFill/>
          <a:ln>
            <a:solidFill>
              <a:srgbClr val="FF0000"/>
            </a:solidFill>
          </a:ln>
        </p:spPr>
        <p:txBody>
          <a:bodyPr wrap="square" rtlCol="0">
            <a:spAutoFit/>
          </a:bodyPr>
          <a:lstStyle/>
          <a:p>
            <a:r>
              <a:rPr lang="en-US" b="1" u="sng" dirty="0"/>
              <a:t>Florida Sites: </a:t>
            </a:r>
            <a:r>
              <a:rPr lang="en-GB" b="1" u="sng" dirty="0"/>
              <a:t>KSC LC-39A, CCAFS LC-40, CCAFS SLC-40 </a:t>
            </a:r>
            <a:r>
              <a:rPr lang="en-US" b="1" u="sng"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6" name="Picture 15">
            <a:extLst>
              <a:ext uri="{FF2B5EF4-FFF2-40B4-BE49-F238E27FC236}">
                <a16:creationId xmlns:a16="http://schemas.microsoft.com/office/drawing/2014/main" id="{F7CBC889-CB40-6944-9862-F990E1A84CA4}"/>
              </a:ext>
            </a:extLst>
          </p:cNvPr>
          <p:cNvPicPr>
            <a:picLocks noChangeAspect="1"/>
          </p:cNvPicPr>
          <p:nvPr/>
        </p:nvPicPr>
        <p:blipFill>
          <a:blip r:embed="rId5"/>
          <a:stretch>
            <a:fillRect/>
          </a:stretch>
        </p:blipFill>
        <p:spPr>
          <a:xfrm>
            <a:off x="625021" y="1699809"/>
            <a:ext cx="4486133" cy="1943991"/>
          </a:xfrm>
          <a:prstGeom prst="rect">
            <a:avLst/>
          </a:prstGeom>
        </p:spPr>
      </p:pic>
      <p:pic>
        <p:nvPicPr>
          <p:cNvPr id="18" name="Picture 17">
            <a:extLst>
              <a:ext uri="{FF2B5EF4-FFF2-40B4-BE49-F238E27FC236}">
                <a16:creationId xmlns:a16="http://schemas.microsoft.com/office/drawing/2014/main" id="{59C9EE04-76EB-6E46-8914-4254DB44EF23}"/>
              </a:ext>
            </a:extLst>
          </p:cNvPr>
          <p:cNvPicPr>
            <a:picLocks noChangeAspect="1"/>
          </p:cNvPicPr>
          <p:nvPr/>
        </p:nvPicPr>
        <p:blipFill>
          <a:blip r:embed="rId6"/>
          <a:stretch>
            <a:fillRect/>
          </a:stretch>
        </p:blipFill>
        <p:spPr>
          <a:xfrm>
            <a:off x="655900" y="3734602"/>
            <a:ext cx="2398948" cy="1717765"/>
          </a:xfrm>
          <a:prstGeom prst="rect">
            <a:avLst/>
          </a:prstGeom>
        </p:spPr>
      </p:pic>
      <p:pic>
        <p:nvPicPr>
          <p:cNvPr id="20" name="Picture 19">
            <a:extLst>
              <a:ext uri="{FF2B5EF4-FFF2-40B4-BE49-F238E27FC236}">
                <a16:creationId xmlns:a16="http://schemas.microsoft.com/office/drawing/2014/main" id="{EE85F0C5-FCD3-6043-9109-69CF9499B445}"/>
              </a:ext>
            </a:extLst>
          </p:cNvPr>
          <p:cNvPicPr>
            <a:picLocks noChangeAspect="1"/>
          </p:cNvPicPr>
          <p:nvPr/>
        </p:nvPicPr>
        <p:blipFill>
          <a:blip r:embed="rId7"/>
          <a:stretch>
            <a:fillRect/>
          </a:stretch>
        </p:blipFill>
        <p:spPr>
          <a:xfrm>
            <a:off x="5177911" y="1699809"/>
            <a:ext cx="2332389" cy="1940547"/>
          </a:xfrm>
          <a:prstGeom prst="rect">
            <a:avLst/>
          </a:prstGeom>
        </p:spPr>
      </p:pic>
      <p:pic>
        <p:nvPicPr>
          <p:cNvPr id="22" name="Picture 21">
            <a:extLst>
              <a:ext uri="{FF2B5EF4-FFF2-40B4-BE49-F238E27FC236}">
                <a16:creationId xmlns:a16="http://schemas.microsoft.com/office/drawing/2014/main" id="{70582C0E-37FF-F84D-BA49-3EA4060D3BE8}"/>
              </a:ext>
            </a:extLst>
          </p:cNvPr>
          <p:cNvPicPr>
            <a:picLocks noChangeAspect="1"/>
          </p:cNvPicPr>
          <p:nvPr/>
        </p:nvPicPr>
        <p:blipFill>
          <a:blip r:embed="rId8"/>
          <a:stretch>
            <a:fillRect/>
          </a:stretch>
        </p:blipFill>
        <p:spPr>
          <a:xfrm>
            <a:off x="5474084" y="3734602"/>
            <a:ext cx="2053395" cy="1670900"/>
          </a:xfrm>
          <a:prstGeom prst="rect">
            <a:avLst/>
          </a:prstGeom>
        </p:spPr>
      </p:pic>
      <p:pic>
        <p:nvPicPr>
          <p:cNvPr id="24" name="Picture 23">
            <a:extLst>
              <a:ext uri="{FF2B5EF4-FFF2-40B4-BE49-F238E27FC236}">
                <a16:creationId xmlns:a16="http://schemas.microsoft.com/office/drawing/2014/main" id="{12C8F952-A9C4-8D42-8057-F175F81F5D84}"/>
              </a:ext>
            </a:extLst>
          </p:cNvPr>
          <p:cNvPicPr>
            <a:picLocks noChangeAspect="1"/>
          </p:cNvPicPr>
          <p:nvPr/>
        </p:nvPicPr>
        <p:blipFill>
          <a:blip r:embed="rId9"/>
          <a:stretch>
            <a:fillRect/>
          </a:stretch>
        </p:blipFill>
        <p:spPr>
          <a:xfrm>
            <a:off x="3237443" y="3734602"/>
            <a:ext cx="2033367" cy="1700316"/>
          </a:xfrm>
          <a:prstGeom prst="rect">
            <a:avLst/>
          </a:prstGeom>
        </p:spPr>
      </p:pic>
      <p:sp>
        <p:nvSpPr>
          <p:cNvPr id="25" name="TextBox 24">
            <a:extLst>
              <a:ext uri="{FF2B5EF4-FFF2-40B4-BE49-F238E27FC236}">
                <a16:creationId xmlns:a16="http://schemas.microsoft.com/office/drawing/2014/main" id="{A19D40CE-611E-624C-8506-E07633E49DD3}"/>
              </a:ext>
            </a:extLst>
          </p:cNvPr>
          <p:cNvSpPr txBox="1"/>
          <p:nvPr/>
        </p:nvSpPr>
        <p:spPr>
          <a:xfrm>
            <a:off x="770011" y="5572125"/>
            <a:ext cx="6912650" cy="646331"/>
          </a:xfrm>
          <a:prstGeom prst="rect">
            <a:avLst/>
          </a:prstGeom>
          <a:noFill/>
        </p:spPr>
        <p:txBody>
          <a:bodyPr wrap="square" rtlCol="0">
            <a:spAutoFit/>
          </a:bodyPr>
          <a:lstStyle/>
          <a:p>
            <a:r>
              <a:rPr lang="en-US" dirty="0">
                <a:solidFill>
                  <a:srgbClr val="00B050"/>
                </a:solidFill>
              </a:rPr>
              <a:t>Green</a:t>
            </a:r>
            <a:r>
              <a:rPr lang="en-US" dirty="0"/>
              <a:t> Icon markers represent </a:t>
            </a:r>
            <a:r>
              <a:rPr lang="en-US" dirty="0">
                <a:solidFill>
                  <a:srgbClr val="00B050"/>
                </a:solidFill>
              </a:rPr>
              <a:t>successful launches </a:t>
            </a:r>
            <a:r>
              <a:rPr lang="en-US" dirty="0"/>
              <a:t>and </a:t>
            </a:r>
            <a:r>
              <a:rPr lang="en-US" dirty="0">
                <a:solidFill>
                  <a:srgbClr val="FF0000"/>
                </a:solidFill>
              </a:rPr>
              <a:t>Red</a:t>
            </a:r>
            <a:r>
              <a:rPr lang="en-US" dirty="0"/>
              <a:t> Icon markers represent </a:t>
            </a:r>
            <a:r>
              <a:rPr lang="en-US" dirty="0">
                <a:solidFill>
                  <a:srgbClr val="FF0000"/>
                </a:solidFill>
              </a:rPr>
              <a:t>failed launches</a:t>
            </a:r>
          </a:p>
        </p:txBody>
      </p:sp>
      <p:sp>
        <p:nvSpPr>
          <p:cNvPr id="27" name="TextBox 26">
            <a:extLst>
              <a:ext uri="{FF2B5EF4-FFF2-40B4-BE49-F238E27FC236}">
                <a16:creationId xmlns:a16="http://schemas.microsoft.com/office/drawing/2014/main" id="{D495EC00-B5EA-0E4F-9697-EB44AA32ED76}"/>
              </a:ext>
            </a:extLst>
          </p:cNvPr>
          <p:cNvSpPr txBox="1"/>
          <p:nvPr/>
        </p:nvSpPr>
        <p:spPr>
          <a:xfrm>
            <a:off x="594069" y="3678518"/>
            <a:ext cx="1514475" cy="307777"/>
          </a:xfrm>
          <a:prstGeom prst="rect">
            <a:avLst/>
          </a:prstGeom>
          <a:noFill/>
        </p:spPr>
        <p:txBody>
          <a:bodyPr wrap="square" rtlCol="0">
            <a:spAutoFit/>
          </a:bodyPr>
          <a:lstStyle/>
          <a:p>
            <a:r>
              <a:rPr lang="en-GB" sz="1400" b="1" dirty="0"/>
              <a:t>KSC LC-39A</a:t>
            </a:r>
            <a:endParaRPr lang="en-US" sz="1400" dirty="0"/>
          </a:p>
        </p:txBody>
      </p:sp>
      <p:sp>
        <p:nvSpPr>
          <p:cNvPr id="28" name="TextBox 27">
            <a:extLst>
              <a:ext uri="{FF2B5EF4-FFF2-40B4-BE49-F238E27FC236}">
                <a16:creationId xmlns:a16="http://schemas.microsoft.com/office/drawing/2014/main" id="{64F0CE09-1F4F-5F48-A250-09A2E20B9F92}"/>
              </a:ext>
            </a:extLst>
          </p:cNvPr>
          <p:cNvSpPr txBox="1"/>
          <p:nvPr/>
        </p:nvSpPr>
        <p:spPr>
          <a:xfrm>
            <a:off x="3218879" y="5195744"/>
            <a:ext cx="1129625" cy="307777"/>
          </a:xfrm>
          <a:prstGeom prst="rect">
            <a:avLst/>
          </a:prstGeom>
          <a:noFill/>
        </p:spPr>
        <p:txBody>
          <a:bodyPr wrap="square" rtlCol="0">
            <a:spAutoFit/>
          </a:bodyPr>
          <a:lstStyle/>
          <a:p>
            <a:r>
              <a:rPr lang="en-GB" sz="1400" b="1" dirty="0"/>
              <a:t>CCAFS LC-40</a:t>
            </a:r>
            <a:endParaRPr lang="en-US" sz="1400" b="1" dirty="0"/>
          </a:p>
        </p:txBody>
      </p:sp>
      <p:sp>
        <p:nvSpPr>
          <p:cNvPr id="29" name="TextBox 28">
            <a:extLst>
              <a:ext uri="{FF2B5EF4-FFF2-40B4-BE49-F238E27FC236}">
                <a16:creationId xmlns:a16="http://schemas.microsoft.com/office/drawing/2014/main" id="{5DE50591-D412-3E41-884F-620E477CEC21}"/>
              </a:ext>
            </a:extLst>
          </p:cNvPr>
          <p:cNvSpPr txBox="1"/>
          <p:nvPr/>
        </p:nvSpPr>
        <p:spPr>
          <a:xfrm>
            <a:off x="6457254" y="3653090"/>
            <a:ext cx="1341171" cy="307777"/>
          </a:xfrm>
          <a:prstGeom prst="rect">
            <a:avLst/>
          </a:prstGeom>
          <a:noFill/>
        </p:spPr>
        <p:txBody>
          <a:bodyPr wrap="square" rtlCol="0">
            <a:spAutoFit/>
          </a:bodyPr>
          <a:lstStyle/>
          <a:p>
            <a:r>
              <a:rPr lang="en-GB" sz="1400" b="1" dirty="0"/>
              <a:t>CCAFS SLC-40</a:t>
            </a:r>
            <a:endParaRPr lang="en-US" sz="1100" b="1" dirty="0"/>
          </a:p>
        </p:txBody>
      </p:sp>
      <p:sp>
        <p:nvSpPr>
          <p:cNvPr id="30" name="TextBox 29">
            <a:extLst>
              <a:ext uri="{FF2B5EF4-FFF2-40B4-BE49-F238E27FC236}">
                <a16:creationId xmlns:a16="http://schemas.microsoft.com/office/drawing/2014/main" id="{4616D8D2-86CF-F54F-B2CA-78A34813E613}"/>
              </a:ext>
            </a:extLst>
          </p:cNvPr>
          <p:cNvSpPr txBox="1"/>
          <p:nvPr/>
        </p:nvSpPr>
        <p:spPr>
          <a:xfrm>
            <a:off x="8160928" y="6025573"/>
            <a:ext cx="1341171" cy="307777"/>
          </a:xfrm>
          <a:prstGeom prst="rect">
            <a:avLst/>
          </a:prstGeom>
          <a:noFill/>
        </p:spPr>
        <p:txBody>
          <a:bodyPr wrap="square" rtlCol="0">
            <a:spAutoFit/>
          </a:bodyPr>
          <a:lstStyle/>
          <a:p>
            <a:r>
              <a:rPr lang="en-GB" sz="1400" b="1" dirty="0"/>
              <a:t>VAFB SLC-4E</a:t>
            </a:r>
            <a:endParaRPr lang="en-US" sz="1100" b="1"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4596226" y="5968968"/>
            <a:ext cx="2743200" cy="401638"/>
          </a:xfrm>
        </p:spPr>
        <p:txBody>
          <a:bodyPr/>
          <a:lstStyle/>
          <a:p>
            <a:fld id="{5075537C-CA84-1446-933C-8E9D027F9201}" type="slidenum">
              <a:rPr lang="en-US" smtClean="0"/>
              <a:t>38</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Proximity to Cities, Railways, and Highways</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764267A1-E52D-B54A-B31F-664D69F5101E}"/>
              </a:ext>
            </a:extLst>
          </p:cNvPr>
          <p:cNvPicPr>
            <a:picLocks noChangeAspect="1"/>
          </p:cNvPicPr>
          <p:nvPr/>
        </p:nvPicPr>
        <p:blipFill>
          <a:blip r:embed="rId3"/>
          <a:stretch>
            <a:fillRect/>
          </a:stretch>
        </p:blipFill>
        <p:spPr>
          <a:xfrm>
            <a:off x="7835485" y="1483888"/>
            <a:ext cx="4101642" cy="1802237"/>
          </a:xfrm>
          <a:prstGeom prst="rect">
            <a:avLst/>
          </a:prstGeom>
        </p:spPr>
      </p:pic>
      <p:pic>
        <p:nvPicPr>
          <p:cNvPr id="7" name="Picture 6">
            <a:extLst>
              <a:ext uri="{FF2B5EF4-FFF2-40B4-BE49-F238E27FC236}">
                <a16:creationId xmlns:a16="http://schemas.microsoft.com/office/drawing/2014/main" id="{AC96B8AE-B307-9445-B061-AD24BCCEC242}"/>
              </a:ext>
            </a:extLst>
          </p:cNvPr>
          <p:cNvPicPr>
            <a:picLocks noChangeAspect="1"/>
          </p:cNvPicPr>
          <p:nvPr/>
        </p:nvPicPr>
        <p:blipFill>
          <a:blip r:embed="rId4"/>
          <a:stretch>
            <a:fillRect/>
          </a:stretch>
        </p:blipFill>
        <p:spPr>
          <a:xfrm>
            <a:off x="79862" y="1483888"/>
            <a:ext cx="5259314" cy="2482396"/>
          </a:xfrm>
          <a:prstGeom prst="rect">
            <a:avLst/>
          </a:prstGeom>
        </p:spPr>
      </p:pic>
      <p:pic>
        <p:nvPicPr>
          <p:cNvPr id="10" name="Picture 9">
            <a:extLst>
              <a:ext uri="{FF2B5EF4-FFF2-40B4-BE49-F238E27FC236}">
                <a16:creationId xmlns:a16="http://schemas.microsoft.com/office/drawing/2014/main" id="{677EF7AF-34C8-7142-90A6-E52D66E30F4E}"/>
              </a:ext>
            </a:extLst>
          </p:cNvPr>
          <p:cNvPicPr>
            <a:picLocks noChangeAspect="1"/>
          </p:cNvPicPr>
          <p:nvPr/>
        </p:nvPicPr>
        <p:blipFill>
          <a:blip r:embed="rId5"/>
          <a:stretch>
            <a:fillRect/>
          </a:stretch>
        </p:blipFill>
        <p:spPr>
          <a:xfrm>
            <a:off x="5407929" y="1483888"/>
            <a:ext cx="2358804" cy="3473875"/>
          </a:xfrm>
          <a:prstGeom prst="rect">
            <a:avLst/>
          </a:prstGeom>
        </p:spPr>
      </p:pic>
      <p:pic>
        <p:nvPicPr>
          <p:cNvPr id="12" name="Picture 11">
            <a:extLst>
              <a:ext uri="{FF2B5EF4-FFF2-40B4-BE49-F238E27FC236}">
                <a16:creationId xmlns:a16="http://schemas.microsoft.com/office/drawing/2014/main" id="{B6EEE646-209A-4242-9E6A-57C77D255151}"/>
              </a:ext>
            </a:extLst>
          </p:cNvPr>
          <p:cNvPicPr>
            <a:picLocks noChangeAspect="1"/>
          </p:cNvPicPr>
          <p:nvPr/>
        </p:nvPicPr>
        <p:blipFill>
          <a:blip r:embed="rId6"/>
          <a:stretch>
            <a:fillRect/>
          </a:stretch>
        </p:blipFill>
        <p:spPr>
          <a:xfrm>
            <a:off x="79863" y="4071835"/>
            <a:ext cx="5259314" cy="2452660"/>
          </a:xfrm>
          <a:prstGeom prst="rect">
            <a:avLst/>
          </a:prstGeom>
        </p:spPr>
      </p:pic>
      <p:sp>
        <p:nvSpPr>
          <p:cNvPr id="13" name="TextBox 12">
            <a:extLst>
              <a:ext uri="{FF2B5EF4-FFF2-40B4-BE49-F238E27FC236}">
                <a16:creationId xmlns:a16="http://schemas.microsoft.com/office/drawing/2014/main" id="{CEA7F8A6-A016-DF4B-85AD-C4690D60840C}"/>
              </a:ext>
            </a:extLst>
          </p:cNvPr>
          <p:cNvSpPr txBox="1"/>
          <p:nvPr/>
        </p:nvSpPr>
        <p:spPr>
          <a:xfrm>
            <a:off x="7835485" y="1494594"/>
            <a:ext cx="2000250" cy="307777"/>
          </a:xfrm>
          <a:prstGeom prst="rect">
            <a:avLst/>
          </a:prstGeom>
          <a:noFill/>
        </p:spPr>
        <p:txBody>
          <a:bodyPr wrap="square" rtlCol="0">
            <a:spAutoFit/>
          </a:bodyPr>
          <a:lstStyle/>
          <a:p>
            <a:r>
              <a:rPr lang="en-US" sz="1400" b="1" dirty="0"/>
              <a:t>Distance to Coastline</a:t>
            </a:r>
          </a:p>
        </p:txBody>
      </p:sp>
      <p:sp>
        <p:nvSpPr>
          <p:cNvPr id="14" name="TextBox 13">
            <a:extLst>
              <a:ext uri="{FF2B5EF4-FFF2-40B4-BE49-F238E27FC236}">
                <a16:creationId xmlns:a16="http://schemas.microsoft.com/office/drawing/2014/main" id="{6A4704ED-049A-BF43-974B-545B1935D9E5}"/>
              </a:ext>
            </a:extLst>
          </p:cNvPr>
          <p:cNvSpPr txBox="1"/>
          <p:nvPr/>
        </p:nvSpPr>
        <p:spPr>
          <a:xfrm>
            <a:off x="5339176" y="4649986"/>
            <a:ext cx="2000250" cy="307777"/>
          </a:xfrm>
          <a:prstGeom prst="rect">
            <a:avLst/>
          </a:prstGeom>
          <a:noFill/>
        </p:spPr>
        <p:txBody>
          <a:bodyPr wrap="square" rtlCol="0">
            <a:spAutoFit/>
          </a:bodyPr>
          <a:lstStyle/>
          <a:p>
            <a:r>
              <a:rPr lang="en-US" sz="1400" b="1" dirty="0"/>
              <a:t>Distance to Railway</a:t>
            </a:r>
          </a:p>
        </p:txBody>
      </p:sp>
      <p:sp>
        <p:nvSpPr>
          <p:cNvPr id="15" name="TextBox 14">
            <a:extLst>
              <a:ext uri="{FF2B5EF4-FFF2-40B4-BE49-F238E27FC236}">
                <a16:creationId xmlns:a16="http://schemas.microsoft.com/office/drawing/2014/main" id="{36DC5856-608B-EB45-8521-947EDCF26866}"/>
              </a:ext>
            </a:extLst>
          </p:cNvPr>
          <p:cNvSpPr txBox="1"/>
          <p:nvPr/>
        </p:nvSpPr>
        <p:spPr>
          <a:xfrm>
            <a:off x="2709519" y="1494593"/>
            <a:ext cx="2000250" cy="307777"/>
          </a:xfrm>
          <a:prstGeom prst="rect">
            <a:avLst/>
          </a:prstGeom>
          <a:noFill/>
        </p:spPr>
        <p:txBody>
          <a:bodyPr wrap="square" rtlCol="0">
            <a:spAutoFit/>
          </a:bodyPr>
          <a:lstStyle/>
          <a:p>
            <a:r>
              <a:rPr lang="en-US" sz="1400" b="1" dirty="0"/>
              <a:t>Distance to Highway</a:t>
            </a:r>
          </a:p>
        </p:txBody>
      </p:sp>
      <p:sp>
        <p:nvSpPr>
          <p:cNvPr id="16" name="TextBox 15">
            <a:extLst>
              <a:ext uri="{FF2B5EF4-FFF2-40B4-BE49-F238E27FC236}">
                <a16:creationId xmlns:a16="http://schemas.microsoft.com/office/drawing/2014/main" id="{48527BD7-6B0F-ED47-A5CB-B5B688C64FC8}"/>
              </a:ext>
            </a:extLst>
          </p:cNvPr>
          <p:cNvSpPr txBox="1"/>
          <p:nvPr/>
        </p:nvSpPr>
        <p:spPr>
          <a:xfrm>
            <a:off x="895350" y="6216718"/>
            <a:ext cx="2000250" cy="307777"/>
          </a:xfrm>
          <a:prstGeom prst="rect">
            <a:avLst/>
          </a:prstGeom>
          <a:noFill/>
        </p:spPr>
        <p:txBody>
          <a:bodyPr wrap="square" rtlCol="0">
            <a:spAutoFit/>
          </a:bodyPr>
          <a:lstStyle/>
          <a:p>
            <a:r>
              <a:rPr lang="en-US" sz="1400" b="1" dirty="0"/>
              <a:t>Distance to City </a:t>
            </a:r>
          </a:p>
        </p:txBody>
      </p:sp>
      <p:sp>
        <p:nvSpPr>
          <p:cNvPr id="17" name="TextBox 16">
            <a:extLst>
              <a:ext uri="{FF2B5EF4-FFF2-40B4-BE49-F238E27FC236}">
                <a16:creationId xmlns:a16="http://schemas.microsoft.com/office/drawing/2014/main" id="{E963523D-054E-0D46-9153-22E2096BD744}"/>
              </a:ext>
            </a:extLst>
          </p:cNvPr>
          <p:cNvSpPr txBox="1"/>
          <p:nvPr/>
        </p:nvSpPr>
        <p:spPr>
          <a:xfrm>
            <a:off x="7835485" y="2923191"/>
            <a:ext cx="4101642" cy="5786199"/>
          </a:xfrm>
          <a:prstGeom prst="rect">
            <a:avLst/>
          </a:prstGeom>
          <a:noFill/>
        </p:spPr>
        <p:txBody>
          <a:bodyPr wrap="square" rtlCol="0">
            <a:spAutoFit/>
          </a:bodyPr>
          <a:lstStyle/>
          <a:p>
            <a:endParaRPr lang="en-US" sz="1400" b="1" u="sng" dirty="0"/>
          </a:p>
          <a:p>
            <a:endParaRPr lang="en-US" sz="1400" b="1" u="sng" dirty="0"/>
          </a:p>
          <a:p>
            <a:r>
              <a:rPr lang="en-US" sz="1200" b="1" u="sng" dirty="0"/>
              <a:t>Observations</a:t>
            </a:r>
          </a:p>
          <a:p>
            <a:endParaRPr lang="en-US" sz="1200" b="1" u="sng" dirty="0"/>
          </a:p>
          <a:p>
            <a:r>
              <a:rPr lang="en-GB" sz="1200" b="1" dirty="0"/>
              <a:t>Are launch sites in close proximity to; railways, highways, and coastlines?</a:t>
            </a:r>
          </a:p>
          <a:p>
            <a:endParaRPr lang="en-GB" sz="1200" dirty="0"/>
          </a:p>
          <a:p>
            <a:r>
              <a:rPr lang="en-GB" sz="1200" dirty="0"/>
              <a:t>They are in close proximity to all of those:</a:t>
            </a:r>
          </a:p>
          <a:p>
            <a:pPr marL="285750" indent="-285750">
              <a:buFont typeface="Arial" panose="020B0604020202020204" pitchFamily="34" charset="0"/>
              <a:buChar char="•"/>
            </a:pPr>
            <a:r>
              <a:rPr lang="en-GB" sz="1200" dirty="0"/>
              <a:t>To the coastline so they can launch rockets with the added layer of safety of the ocean </a:t>
            </a:r>
          </a:p>
          <a:p>
            <a:pPr marL="285750" indent="-285750">
              <a:buFont typeface="Arial" panose="020B0604020202020204" pitchFamily="34" charset="0"/>
              <a:buChar char="•"/>
            </a:pPr>
            <a:r>
              <a:rPr lang="en-GB" sz="1200" dirty="0"/>
              <a:t>They are relatively close to railways and highways as people need to get in and out of the launch sites for work, also if something wen wrong they may need an easy to to evacuate the sites </a:t>
            </a:r>
          </a:p>
          <a:p>
            <a:endParaRPr lang="en-GB" sz="1200" dirty="0"/>
          </a:p>
          <a:p>
            <a:r>
              <a:rPr lang="en-GB" sz="1200" b="1" dirty="0"/>
              <a:t>Do launch sites keep certain distance away from cities?</a:t>
            </a:r>
          </a:p>
          <a:p>
            <a:endParaRPr lang="en-GB" sz="1200" b="1" dirty="0"/>
          </a:p>
          <a:p>
            <a:pPr marL="285750" indent="-285750">
              <a:buFont typeface="Arial" panose="020B0604020202020204" pitchFamily="34" charset="0"/>
              <a:buChar char="•"/>
            </a:pPr>
            <a:r>
              <a:rPr lang="en-GB" sz="1200" dirty="0"/>
              <a:t>They are likely situated away from cities to reduce the threat to populated areas and any noise disruption that may occur</a:t>
            </a:r>
          </a:p>
          <a:p>
            <a:endParaRPr lang="en-US" sz="1400" b="1" u="sng" dirty="0"/>
          </a:p>
          <a:p>
            <a:endParaRPr lang="en-US" sz="1400" b="1" u="sng" dirty="0"/>
          </a:p>
          <a:p>
            <a:endParaRPr lang="en-US" sz="1400" b="1" u="sng" dirty="0"/>
          </a:p>
          <a:p>
            <a:endParaRPr lang="en-US" sz="1400" b="1" u="sng" dirty="0"/>
          </a:p>
          <a:p>
            <a:endParaRPr lang="en-US" sz="1400" b="1" u="sng" dirty="0"/>
          </a:p>
          <a:p>
            <a:endParaRPr lang="en-US" sz="1400" b="1" u="sng" dirty="0"/>
          </a:p>
          <a:p>
            <a:endParaRPr lang="en-US" sz="1400" b="1" u="sng" dirty="0"/>
          </a:p>
          <a:p>
            <a:endParaRPr lang="en-US" sz="1400" b="1" u="sng" dirty="0"/>
          </a:p>
          <a:p>
            <a:endParaRPr lang="en-US" sz="1400" b="1" u="sng" dirty="0"/>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70968" y="552937"/>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30134" y="1807026"/>
            <a:ext cx="10017276" cy="4441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u="sng"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700" dirty="0">
                <a:solidFill>
                  <a:srgbClr val="1C7DDB"/>
                </a:solidFill>
                <a:latin typeface="Abadi" panose="020B0604020104020204" pitchFamily="34" charset="0"/>
              </a:rPr>
              <a:t>The aim of the project was to predict if the Falcon 9 first stage would land successfully. Space X advertises Falcon 9 rocket launches on its website with a cost of $62 million; other providers cost upward of $165 million each, the reason for most of this saving is that Space X can reuse the first stage. Therefore, if we can determine if the first stage will land, we can determine the cost of a launch. This information can also be used by alternate companies that want to bid against Space X for a rocket launch. </a:t>
            </a:r>
          </a:p>
          <a:p>
            <a:pPr marL="0" indent="0">
              <a:spcBef>
                <a:spcPts val="1400"/>
              </a:spcBef>
              <a:buNone/>
            </a:pPr>
            <a:r>
              <a:rPr lang="en-US" sz="2200" b="1" u="sng" dirty="0">
                <a:solidFill>
                  <a:schemeClr val="accent3">
                    <a:lumMod val="25000"/>
                  </a:schemeClr>
                </a:solidFill>
                <a:latin typeface="Abadi" panose="020B0604020104020204" pitchFamily="34" charset="0"/>
              </a:rPr>
              <a:t>Key Questions</a:t>
            </a:r>
          </a:p>
          <a:p>
            <a:pPr>
              <a:spcBef>
                <a:spcPts val="1400"/>
              </a:spcBef>
            </a:pPr>
            <a:r>
              <a:rPr lang="en-US" sz="1900" dirty="0">
                <a:solidFill>
                  <a:srgbClr val="1C7DDB"/>
                </a:solidFill>
                <a:latin typeface="Abadi" panose="020B0604020104020204" pitchFamily="34" charset="0"/>
              </a:rPr>
              <a:t>What factors </a:t>
            </a:r>
            <a:r>
              <a:rPr lang="en-US" sz="1900" dirty="0">
                <a:solidFill>
                  <a:srgbClr val="1C7DDB"/>
                </a:solidFill>
                <a:latin typeface="Abadi" panose="020B0604020104020204" pitchFamily="34" charset="0"/>
                <a:cs typeface="Al Bayan Plain" pitchFamily="2" charset="-78"/>
              </a:rPr>
              <a:t>influence</a:t>
            </a:r>
            <a:r>
              <a:rPr lang="en-US" sz="1900" dirty="0">
                <a:solidFill>
                  <a:srgbClr val="1C7DDB"/>
                </a:solidFill>
                <a:latin typeface="Abadi" panose="020B0604020104020204" pitchFamily="34" charset="0"/>
              </a:rPr>
              <a:t> the rocket landing successfully? </a:t>
            </a:r>
          </a:p>
          <a:p>
            <a:pPr lvl="1">
              <a:spcBef>
                <a:spcPts val="1400"/>
              </a:spcBef>
            </a:pPr>
            <a:r>
              <a:rPr lang="en-US" sz="1700" dirty="0">
                <a:solidFill>
                  <a:srgbClr val="1C7DDB"/>
                </a:solidFill>
                <a:latin typeface="Abadi" panose="020B0604020104020204" pitchFamily="34" charset="0"/>
              </a:rPr>
              <a:t>The impact of the different rocket variables on success rate of the rocket landing</a:t>
            </a:r>
          </a:p>
          <a:p>
            <a:pPr lvl="1">
              <a:spcBef>
                <a:spcPts val="1400"/>
              </a:spcBef>
            </a:pPr>
            <a:r>
              <a:rPr lang="en-US" sz="1700" dirty="0">
                <a:solidFill>
                  <a:srgbClr val="1C7DDB"/>
                </a:solidFill>
                <a:latin typeface="Abadi" panose="020B0604020104020204" pitchFamily="34" charset="0"/>
              </a:rPr>
              <a:t>What are the optimal conditions that ensure the SpaceX rocket has the best chance of landing? </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Rate Achieved by all Sites</a:t>
            </a:r>
          </a:p>
        </p:txBody>
      </p:sp>
      <p:sp>
        <p:nvSpPr>
          <p:cNvPr id="6" name="TextBox 5">
            <a:extLst>
              <a:ext uri="{FF2B5EF4-FFF2-40B4-BE49-F238E27FC236}">
                <a16:creationId xmlns:a16="http://schemas.microsoft.com/office/drawing/2014/main" id="{1D617BF9-B760-3C41-A963-0427CAE16F12}"/>
              </a:ext>
            </a:extLst>
          </p:cNvPr>
          <p:cNvSpPr txBox="1"/>
          <p:nvPr/>
        </p:nvSpPr>
        <p:spPr>
          <a:xfrm>
            <a:off x="789230" y="5626228"/>
            <a:ext cx="7740407" cy="646331"/>
          </a:xfrm>
          <a:prstGeom prst="rect">
            <a:avLst/>
          </a:prstGeom>
          <a:noFill/>
        </p:spPr>
        <p:txBody>
          <a:bodyPr wrap="square" rtlCol="0">
            <a:spAutoFit/>
          </a:bodyPr>
          <a:lstStyle/>
          <a:p>
            <a:r>
              <a:rPr lang="en-US" b="1" u="sng" dirty="0"/>
              <a:t>Observations</a:t>
            </a:r>
          </a:p>
          <a:p>
            <a:r>
              <a:rPr lang="en-US" b="1" dirty="0"/>
              <a:t>KSC LC-394 had the highest successful rate when compared with the other sites.</a:t>
            </a:r>
          </a:p>
        </p:txBody>
      </p:sp>
      <p:pic>
        <p:nvPicPr>
          <p:cNvPr id="9" name="Picture 8">
            <a:extLst>
              <a:ext uri="{FF2B5EF4-FFF2-40B4-BE49-F238E27FC236}">
                <a16:creationId xmlns:a16="http://schemas.microsoft.com/office/drawing/2014/main" id="{8C27A211-C24F-5242-802A-FA4B9AFCCDED}"/>
              </a:ext>
            </a:extLst>
          </p:cNvPr>
          <p:cNvPicPr>
            <a:picLocks noChangeAspect="1"/>
          </p:cNvPicPr>
          <p:nvPr/>
        </p:nvPicPr>
        <p:blipFill>
          <a:blip r:embed="rId3"/>
          <a:stretch>
            <a:fillRect/>
          </a:stretch>
        </p:blipFill>
        <p:spPr>
          <a:xfrm>
            <a:off x="789231" y="1513411"/>
            <a:ext cx="10496380" cy="38379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Success Rate of Most Successful Launch Site</a:t>
            </a:r>
          </a:p>
        </p:txBody>
      </p:sp>
      <p:pic>
        <p:nvPicPr>
          <p:cNvPr id="4" name="Picture 3">
            <a:extLst>
              <a:ext uri="{FF2B5EF4-FFF2-40B4-BE49-F238E27FC236}">
                <a16:creationId xmlns:a16="http://schemas.microsoft.com/office/drawing/2014/main" id="{30C79D98-FAA0-284C-960A-CB6997C7DE5E}"/>
              </a:ext>
            </a:extLst>
          </p:cNvPr>
          <p:cNvPicPr>
            <a:picLocks noChangeAspect="1"/>
          </p:cNvPicPr>
          <p:nvPr/>
        </p:nvPicPr>
        <p:blipFill>
          <a:blip r:embed="rId3"/>
          <a:stretch>
            <a:fillRect/>
          </a:stretch>
        </p:blipFill>
        <p:spPr>
          <a:xfrm>
            <a:off x="1584398" y="1579820"/>
            <a:ext cx="9131227" cy="4445753"/>
          </a:xfrm>
          <a:prstGeom prst="rect">
            <a:avLst/>
          </a:prstGeom>
        </p:spPr>
      </p:pic>
      <p:sp>
        <p:nvSpPr>
          <p:cNvPr id="6" name="TextBox 5">
            <a:extLst>
              <a:ext uri="{FF2B5EF4-FFF2-40B4-BE49-F238E27FC236}">
                <a16:creationId xmlns:a16="http://schemas.microsoft.com/office/drawing/2014/main" id="{22F4EF51-EC58-3C49-92BB-50E500BE5D45}"/>
              </a:ext>
            </a:extLst>
          </p:cNvPr>
          <p:cNvSpPr txBox="1"/>
          <p:nvPr/>
        </p:nvSpPr>
        <p:spPr>
          <a:xfrm>
            <a:off x="1584398" y="6050396"/>
            <a:ext cx="7944761" cy="923330"/>
          </a:xfrm>
          <a:prstGeom prst="rect">
            <a:avLst/>
          </a:prstGeom>
          <a:noFill/>
        </p:spPr>
        <p:txBody>
          <a:bodyPr wrap="square" rtlCol="0">
            <a:spAutoFit/>
          </a:bodyPr>
          <a:lstStyle/>
          <a:p>
            <a:r>
              <a:rPr lang="en-US" b="1" u="sng" dirty="0"/>
              <a:t>Observations</a:t>
            </a:r>
          </a:p>
          <a:p>
            <a:r>
              <a:rPr lang="en-US" b="1" dirty="0"/>
              <a:t>KSC LC-394 has a success rate of 76.9% for launches (0=Failures, 1=Successes).</a:t>
            </a:r>
          </a:p>
          <a:p>
            <a:endParaRPr lang="en-US" b="1" u="sng" dirty="0"/>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751F778A-D796-9944-8908-BB9CAE933660}"/>
              </a:ext>
            </a:extLst>
          </p:cNvPr>
          <p:cNvPicPr>
            <a:picLocks noChangeAspect="1"/>
          </p:cNvPicPr>
          <p:nvPr/>
        </p:nvPicPr>
        <p:blipFill>
          <a:blip r:embed="rId3"/>
          <a:stretch>
            <a:fillRect/>
          </a:stretch>
        </p:blipFill>
        <p:spPr>
          <a:xfrm>
            <a:off x="1050060" y="1727716"/>
            <a:ext cx="4977751" cy="2886075"/>
          </a:xfrm>
          <a:prstGeom prst="rect">
            <a:avLst/>
          </a:prstGeom>
        </p:spPr>
      </p:pic>
      <p:pic>
        <p:nvPicPr>
          <p:cNvPr id="11" name="Picture 10">
            <a:extLst>
              <a:ext uri="{FF2B5EF4-FFF2-40B4-BE49-F238E27FC236}">
                <a16:creationId xmlns:a16="http://schemas.microsoft.com/office/drawing/2014/main" id="{29FC2847-95B0-CE47-8FD7-521AEEE65A65}"/>
              </a:ext>
            </a:extLst>
          </p:cNvPr>
          <p:cNvPicPr>
            <a:picLocks noChangeAspect="1"/>
          </p:cNvPicPr>
          <p:nvPr/>
        </p:nvPicPr>
        <p:blipFill>
          <a:blip r:embed="rId4"/>
          <a:stretch>
            <a:fillRect/>
          </a:stretch>
        </p:blipFill>
        <p:spPr>
          <a:xfrm>
            <a:off x="6327848" y="1727715"/>
            <a:ext cx="4957763" cy="2886075"/>
          </a:xfrm>
          <a:prstGeom prst="rect">
            <a:avLst/>
          </a:prstGeom>
        </p:spPr>
      </p:pic>
      <p:sp>
        <p:nvSpPr>
          <p:cNvPr id="13" name="TextBox 12">
            <a:extLst>
              <a:ext uri="{FF2B5EF4-FFF2-40B4-BE49-F238E27FC236}">
                <a16:creationId xmlns:a16="http://schemas.microsoft.com/office/drawing/2014/main" id="{7F100C7F-2674-2B45-9024-55FB9AEC662B}"/>
              </a:ext>
            </a:extLst>
          </p:cNvPr>
          <p:cNvSpPr txBox="1"/>
          <p:nvPr/>
        </p:nvSpPr>
        <p:spPr>
          <a:xfrm>
            <a:off x="1445816" y="1358384"/>
            <a:ext cx="4186238" cy="369332"/>
          </a:xfrm>
          <a:prstGeom prst="rect">
            <a:avLst/>
          </a:prstGeom>
          <a:noFill/>
        </p:spPr>
        <p:txBody>
          <a:bodyPr wrap="square" rtlCol="0">
            <a:spAutoFit/>
          </a:bodyPr>
          <a:lstStyle/>
          <a:p>
            <a:r>
              <a:rPr lang="en-US" b="1" dirty="0"/>
              <a:t>Where Payload Mass between: 0- 4000Kg</a:t>
            </a:r>
          </a:p>
        </p:txBody>
      </p:sp>
      <p:sp>
        <p:nvSpPr>
          <p:cNvPr id="14" name="TextBox 13">
            <a:extLst>
              <a:ext uri="{FF2B5EF4-FFF2-40B4-BE49-F238E27FC236}">
                <a16:creationId xmlns:a16="http://schemas.microsoft.com/office/drawing/2014/main" id="{2CCBDC67-FA32-2249-BC6D-2EDDE1E47945}"/>
              </a:ext>
            </a:extLst>
          </p:cNvPr>
          <p:cNvSpPr txBox="1"/>
          <p:nvPr/>
        </p:nvSpPr>
        <p:spPr>
          <a:xfrm>
            <a:off x="6474750" y="1358384"/>
            <a:ext cx="4663958" cy="383914"/>
          </a:xfrm>
          <a:prstGeom prst="rect">
            <a:avLst/>
          </a:prstGeom>
          <a:noFill/>
        </p:spPr>
        <p:txBody>
          <a:bodyPr wrap="square" rtlCol="0">
            <a:spAutoFit/>
          </a:bodyPr>
          <a:lstStyle/>
          <a:p>
            <a:r>
              <a:rPr lang="en-US" b="1" dirty="0"/>
              <a:t>Where Payload Mass between: 4000- 10000Kg</a:t>
            </a:r>
          </a:p>
        </p:txBody>
      </p:sp>
      <p:sp>
        <p:nvSpPr>
          <p:cNvPr id="15" name="TextBox 14">
            <a:extLst>
              <a:ext uri="{FF2B5EF4-FFF2-40B4-BE49-F238E27FC236}">
                <a16:creationId xmlns:a16="http://schemas.microsoft.com/office/drawing/2014/main" id="{BC11A8FC-99D5-814D-8BAB-0A462C22CDD1}"/>
              </a:ext>
            </a:extLst>
          </p:cNvPr>
          <p:cNvSpPr txBox="1"/>
          <p:nvPr/>
        </p:nvSpPr>
        <p:spPr>
          <a:xfrm>
            <a:off x="1050060" y="4757738"/>
            <a:ext cx="9751290" cy="1200329"/>
          </a:xfrm>
          <a:prstGeom prst="rect">
            <a:avLst/>
          </a:prstGeom>
          <a:noFill/>
        </p:spPr>
        <p:txBody>
          <a:bodyPr wrap="square" rtlCol="0">
            <a:spAutoFit/>
          </a:bodyPr>
          <a:lstStyle/>
          <a:p>
            <a:r>
              <a:rPr lang="en-US" b="1" u="sng" dirty="0"/>
              <a:t>Observations</a:t>
            </a:r>
          </a:p>
          <a:p>
            <a:r>
              <a:rPr lang="en-US" b="1" dirty="0"/>
              <a:t>There are more rockets with lower weighted payloads (0-4000Kg) who have successfully landed compared with rockets with a larger payload. This suggests that rockets with a lower payload mass are more successful than rockets with a higher payload mass</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EFB4C87-F4BE-DF4F-A950-3C878317B525}"/>
              </a:ext>
            </a:extLst>
          </p:cNvPr>
          <p:cNvPicPr>
            <a:picLocks noChangeAspect="1"/>
          </p:cNvPicPr>
          <p:nvPr/>
        </p:nvPicPr>
        <p:blipFill>
          <a:blip r:embed="rId3"/>
          <a:stretch>
            <a:fillRect/>
          </a:stretch>
        </p:blipFill>
        <p:spPr>
          <a:xfrm>
            <a:off x="5931042" y="1647824"/>
            <a:ext cx="5526930" cy="1395413"/>
          </a:xfrm>
          <a:prstGeom prst="rect">
            <a:avLst/>
          </a:prstGeom>
        </p:spPr>
      </p:pic>
      <p:pic>
        <p:nvPicPr>
          <p:cNvPr id="7" name="Picture 6">
            <a:extLst>
              <a:ext uri="{FF2B5EF4-FFF2-40B4-BE49-F238E27FC236}">
                <a16:creationId xmlns:a16="http://schemas.microsoft.com/office/drawing/2014/main" id="{DC52CE37-5AFE-7144-8797-F6E1DAD8406C}"/>
              </a:ext>
            </a:extLst>
          </p:cNvPr>
          <p:cNvPicPr>
            <a:picLocks noChangeAspect="1"/>
          </p:cNvPicPr>
          <p:nvPr/>
        </p:nvPicPr>
        <p:blipFill>
          <a:blip r:embed="rId4"/>
          <a:stretch>
            <a:fillRect/>
          </a:stretch>
        </p:blipFill>
        <p:spPr>
          <a:xfrm>
            <a:off x="5931042" y="3274176"/>
            <a:ext cx="5526930" cy="2751397"/>
          </a:xfrm>
          <a:prstGeom prst="rect">
            <a:avLst/>
          </a:prstGeom>
        </p:spPr>
      </p:pic>
      <p:sp>
        <p:nvSpPr>
          <p:cNvPr id="10" name="TextBox 9">
            <a:extLst>
              <a:ext uri="{FF2B5EF4-FFF2-40B4-BE49-F238E27FC236}">
                <a16:creationId xmlns:a16="http://schemas.microsoft.com/office/drawing/2014/main" id="{A838C0F7-BF51-7347-86A3-D5D63DE91DE9}"/>
              </a:ext>
            </a:extLst>
          </p:cNvPr>
          <p:cNvSpPr txBox="1"/>
          <p:nvPr/>
        </p:nvSpPr>
        <p:spPr>
          <a:xfrm>
            <a:off x="871538" y="1647824"/>
            <a:ext cx="4657725" cy="4370427"/>
          </a:xfrm>
          <a:prstGeom prst="rect">
            <a:avLst/>
          </a:prstGeom>
          <a:noFill/>
        </p:spPr>
        <p:txBody>
          <a:bodyPr wrap="square" rtlCol="0">
            <a:spAutoFit/>
          </a:bodyPr>
          <a:lstStyle/>
          <a:p>
            <a:r>
              <a:rPr lang="en-US" sz="2000" dirty="0"/>
              <a:t>The ML Models were evaluated on the test set using various metrics including; Accuracy Score, F1 score, Jaccard Score, and Log Loss. </a:t>
            </a:r>
          </a:p>
          <a:p>
            <a:endParaRPr lang="en-GB" sz="2000" dirty="0"/>
          </a:p>
          <a:p>
            <a:r>
              <a:rPr lang="en-GB" sz="2000" dirty="0"/>
              <a:t>SVM, Logistic regression and KNN performed identically in terms of; Accuracy, F1 and Jaccard Score. While the models scored highly they were all susceptible to false positives. The decision tree algorithm performed worse than the others, with it being susceptible to both false positives and false negatives.</a:t>
            </a:r>
          </a:p>
          <a:p>
            <a:endParaRPr lang="en-GB" dirty="0"/>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2BC8DD2-4F70-C049-8770-2AC29197FDC3}"/>
              </a:ext>
            </a:extLst>
          </p:cNvPr>
          <p:cNvPicPr>
            <a:picLocks noChangeAspect="1"/>
          </p:cNvPicPr>
          <p:nvPr/>
        </p:nvPicPr>
        <p:blipFill>
          <a:blip r:embed="rId3"/>
          <a:stretch>
            <a:fillRect/>
          </a:stretch>
        </p:blipFill>
        <p:spPr>
          <a:xfrm>
            <a:off x="176123" y="1875970"/>
            <a:ext cx="3867808" cy="2803511"/>
          </a:xfrm>
          <a:prstGeom prst="rect">
            <a:avLst/>
          </a:prstGeom>
        </p:spPr>
      </p:pic>
      <p:pic>
        <p:nvPicPr>
          <p:cNvPr id="7" name="Picture 6">
            <a:extLst>
              <a:ext uri="{FF2B5EF4-FFF2-40B4-BE49-F238E27FC236}">
                <a16:creationId xmlns:a16="http://schemas.microsoft.com/office/drawing/2014/main" id="{9820B6BA-73A1-E14A-A8A8-5453200889A5}"/>
              </a:ext>
            </a:extLst>
          </p:cNvPr>
          <p:cNvPicPr>
            <a:picLocks noChangeAspect="1"/>
          </p:cNvPicPr>
          <p:nvPr/>
        </p:nvPicPr>
        <p:blipFill>
          <a:blip r:embed="rId4"/>
          <a:stretch>
            <a:fillRect/>
          </a:stretch>
        </p:blipFill>
        <p:spPr>
          <a:xfrm>
            <a:off x="4119904" y="1875970"/>
            <a:ext cx="3967759" cy="2772345"/>
          </a:xfrm>
          <a:prstGeom prst="rect">
            <a:avLst/>
          </a:prstGeom>
        </p:spPr>
      </p:pic>
      <p:pic>
        <p:nvPicPr>
          <p:cNvPr id="10" name="Picture 9">
            <a:extLst>
              <a:ext uri="{FF2B5EF4-FFF2-40B4-BE49-F238E27FC236}">
                <a16:creationId xmlns:a16="http://schemas.microsoft.com/office/drawing/2014/main" id="{D94C659C-3521-7641-A54E-30CF611B302D}"/>
              </a:ext>
            </a:extLst>
          </p:cNvPr>
          <p:cNvPicPr>
            <a:picLocks noChangeAspect="1"/>
          </p:cNvPicPr>
          <p:nvPr/>
        </p:nvPicPr>
        <p:blipFill>
          <a:blip r:embed="rId5"/>
          <a:stretch>
            <a:fillRect/>
          </a:stretch>
        </p:blipFill>
        <p:spPr>
          <a:xfrm>
            <a:off x="8163636" y="1875970"/>
            <a:ext cx="3845472" cy="2757608"/>
          </a:xfrm>
          <a:prstGeom prst="rect">
            <a:avLst/>
          </a:prstGeom>
        </p:spPr>
      </p:pic>
      <p:sp>
        <p:nvSpPr>
          <p:cNvPr id="11" name="TextBox 10">
            <a:extLst>
              <a:ext uri="{FF2B5EF4-FFF2-40B4-BE49-F238E27FC236}">
                <a16:creationId xmlns:a16="http://schemas.microsoft.com/office/drawing/2014/main" id="{0E6AC6FD-95A2-1C48-AF2B-DB8F31107659}"/>
              </a:ext>
            </a:extLst>
          </p:cNvPr>
          <p:cNvSpPr txBox="1"/>
          <p:nvPr/>
        </p:nvSpPr>
        <p:spPr>
          <a:xfrm>
            <a:off x="1040071" y="1513474"/>
            <a:ext cx="2045777" cy="369142"/>
          </a:xfrm>
          <a:prstGeom prst="rect">
            <a:avLst/>
          </a:prstGeom>
          <a:noFill/>
        </p:spPr>
        <p:txBody>
          <a:bodyPr wrap="square" rtlCol="0">
            <a:spAutoFit/>
          </a:bodyPr>
          <a:lstStyle/>
          <a:p>
            <a:r>
              <a:rPr lang="en-US" b="1" dirty="0"/>
              <a:t>Logistic Regression</a:t>
            </a:r>
          </a:p>
        </p:txBody>
      </p:sp>
      <p:sp>
        <p:nvSpPr>
          <p:cNvPr id="12" name="TextBox 11">
            <a:extLst>
              <a:ext uri="{FF2B5EF4-FFF2-40B4-BE49-F238E27FC236}">
                <a16:creationId xmlns:a16="http://schemas.microsoft.com/office/drawing/2014/main" id="{245E637D-FA69-7448-9948-F75936553A49}"/>
              </a:ext>
            </a:extLst>
          </p:cNvPr>
          <p:cNvSpPr txBox="1"/>
          <p:nvPr/>
        </p:nvSpPr>
        <p:spPr>
          <a:xfrm>
            <a:off x="5605158" y="1475662"/>
            <a:ext cx="2045777" cy="369142"/>
          </a:xfrm>
          <a:prstGeom prst="rect">
            <a:avLst/>
          </a:prstGeom>
          <a:noFill/>
        </p:spPr>
        <p:txBody>
          <a:bodyPr wrap="square" rtlCol="0">
            <a:spAutoFit/>
          </a:bodyPr>
          <a:lstStyle/>
          <a:p>
            <a:r>
              <a:rPr lang="en-US" b="1" dirty="0"/>
              <a:t>SVM</a:t>
            </a:r>
          </a:p>
        </p:txBody>
      </p:sp>
      <p:sp>
        <p:nvSpPr>
          <p:cNvPr id="13" name="TextBox 12">
            <a:extLst>
              <a:ext uri="{FF2B5EF4-FFF2-40B4-BE49-F238E27FC236}">
                <a16:creationId xmlns:a16="http://schemas.microsoft.com/office/drawing/2014/main" id="{08BAF76E-6C65-2146-AEDE-C19FD6A6DEDD}"/>
              </a:ext>
            </a:extLst>
          </p:cNvPr>
          <p:cNvSpPr txBox="1"/>
          <p:nvPr/>
        </p:nvSpPr>
        <p:spPr>
          <a:xfrm>
            <a:off x="9641379" y="1510151"/>
            <a:ext cx="2238119" cy="369332"/>
          </a:xfrm>
          <a:prstGeom prst="rect">
            <a:avLst/>
          </a:prstGeom>
          <a:noFill/>
        </p:spPr>
        <p:txBody>
          <a:bodyPr wrap="square" rtlCol="0">
            <a:spAutoFit/>
          </a:bodyPr>
          <a:lstStyle/>
          <a:p>
            <a:r>
              <a:rPr lang="en-US" b="1" dirty="0"/>
              <a:t>KNN</a:t>
            </a:r>
          </a:p>
        </p:txBody>
      </p:sp>
      <p:sp>
        <p:nvSpPr>
          <p:cNvPr id="14" name="TextBox 13">
            <a:extLst>
              <a:ext uri="{FF2B5EF4-FFF2-40B4-BE49-F238E27FC236}">
                <a16:creationId xmlns:a16="http://schemas.microsoft.com/office/drawing/2014/main" id="{C21CBB97-AA37-7541-8AFB-4F7DF0133A25}"/>
              </a:ext>
            </a:extLst>
          </p:cNvPr>
          <p:cNvSpPr txBox="1"/>
          <p:nvPr/>
        </p:nvSpPr>
        <p:spPr>
          <a:xfrm>
            <a:off x="325464" y="4897464"/>
            <a:ext cx="7762199" cy="1477328"/>
          </a:xfrm>
          <a:prstGeom prst="rect">
            <a:avLst/>
          </a:prstGeom>
          <a:noFill/>
        </p:spPr>
        <p:txBody>
          <a:bodyPr wrap="square" rtlCol="0">
            <a:spAutoFit/>
          </a:bodyPr>
          <a:lstStyle/>
          <a:p>
            <a:r>
              <a:rPr lang="en-US" dirty="0"/>
              <a:t>It’s no surprise that the Logistic Regression, SVM and KNN models all performed identically when being evaluated as they had the exact same number of; True positive, True Negative, False Negatives and False Positives. The models all performed relatively the models main limitation was incorrectly predicting the positive class (because of the three occurrences of False Positives). </a:t>
            </a:r>
          </a:p>
        </p:txBody>
      </p:sp>
      <p:pic>
        <p:nvPicPr>
          <p:cNvPr id="18" name="Picture 17">
            <a:extLst>
              <a:ext uri="{FF2B5EF4-FFF2-40B4-BE49-F238E27FC236}">
                <a16:creationId xmlns:a16="http://schemas.microsoft.com/office/drawing/2014/main" id="{D0B8079A-717F-764A-B812-A8261AC4A463}"/>
              </a:ext>
            </a:extLst>
          </p:cNvPr>
          <p:cNvPicPr>
            <a:picLocks noChangeAspect="1"/>
          </p:cNvPicPr>
          <p:nvPr/>
        </p:nvPicPr>
        <p:blipFill>
          <a:blip r:embed="rId6"/>
          <a:stretch>
            <a:fillRect/>
          </a:stretch>
        </p:blipFill>
        <p:spPr>
          <a:xfrm>
            <a:off x="8714772" y="4897464"/>
            <a:ext cx="1798131" cy="17892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5"/>
            <a:ext cx="5119345" cy="469622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Three ML algorithms performed identically; Logistic Regression, SVM, and KNN. They were equally the best choice for the dataset.</a:t>
            </a:r>
          </a:p>
          <a:p>
            <a:pPr>
              <a:lnSpc>
                <a:spcPct val="100000"/>
              </a:lnSpc>
              <a:spcBef>
                <a:spcPts val="1400"/>
              </a:spcBef>
            </a:pPr>
            <a:r>
              <a:rPr lang="en-US" sz="2200" dirty="0">
                <a:solidFill>
                  <a:schemeClr val="accent3">
                    <a:lumMod val="25000"/>
                  </a:schemeClr>
                </a:solidFill>
                <a:latin typeface="Abadi" panose="020B0604020104020204" pitchFamily="34" charset="0"/>
              </a:rPr>
              <a:t>Space X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Rockets with a lower payload mass perform better than rockets with a larger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Orbit types; GEO, SSO, ES-L1 and HEO are most successful for landing rockets.</a:t>
            </a:r>
          </a:p>
          <a:p>
            <a:pPr lvl="1">
              <a:lnSpc>
                <a:spcPct val="100000"/>
              </a:lnSpc>
              <a:spcBef>
                <a:spcPts val="1400"/>
              </a:spcBef>
            </a:pPr>
            <a:r>
              <a:rPr lang="en-US" sz="1800" dirty="0">
                <a:solidFill>
                  <a:schemeClr val="accent3">
                    <a:lumMod val="25000"/>
                  </a:schemeClr>
                </a:solidFill>
                <a:latin typeface="Abadi" panose="020B0604020104020204" pitchFamily="34" charset="0"/>
              </a:rPr>
              <a:t>KCS LC-39A is the most successful site for launching rockets</a:t>
            </a:r>
          </a:p>
          <a:p>
            <a:pPr lvl="1">
              <a:lnSpc>
                <a:spcPct val="100000"/>
              </a:lnSpc>
              <a:spcBef>
                <a:spcPts val="1400"/>
              </a:spcBef>
            </a:pPr>
            <a:r>
              <a:rPr lang="en-US" sz="1800" dirty="0">
                <a:solidFill>
                  <a:schemeClr val="accent3">
                    <a:lumMod val="25000"/>
                  </a:schemeClr>
                </a:solidFill>
                <a:latin typeface="Abadi" panose="020B0604020104020204" pitchFamily="34" charset="0"/>
              </a:rPr>
              <a:t>From 2013 to the present day, the success rates of Space X have steadily increased and continue to trend upwards.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pic>
        <p:nvPicPr>
          <p:cNvPr id="7" name="Picture 6">
            <a:extLst>
              <a:ext uri="{FF2B5EF4-FFF2-40B4-BE49-F238E27FC236}">
                <a16:creationId xmlns:a16="http://schemas.microsoft.com/office/drawing/2014/main" id="{9107AA93-BE32-F74E-B465-0431B5018867}"/>
              </a:ext>
            </a:extLst>
          </p:cNvPr>
          <p:cNvPicPr>
            <a:picLocks noChangeAspect="1"/>
          </p:cNvPicPr>
          <p:nvPr/>
        </p:nvPicPr>
        <p:blipFill>
          <a:blip r:embed="rId3"/>
          <a:stretch>
            <a:fillRect/>
          </a:stretch>
        </p:blipFill>
        <p:spPr>
          <a:xfrm>
            <a:off x="6286367" y="2265063"/>
            <a:ext cx="5640765" cy="3760510"/>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85863" y="813174"/>
            <a:ext cx="10314061" cy="604482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8800" dirty="0">
              <a:solidFill>
                <a:schemeClr val="accent3">
                  <a:lumMod val="25000"/>
                </a:schemeClr>
              </a:solidFill>
              <a:latin typeface="Abadi"/>
            </a:endParaRPr>
          </a:p>
          <a:p>
            <a:pPr marL="0" indent="0">
              <a:lnSpc>
                <a:spcPct val="120000"/>
              </a:lnSpc>
              <a:spcBef>
                <a:spcPts val="1400"/>
              </a:spcBef>
              <a:buNone/>
            </a:pPr>
            <a:r>
              <a:rPr lang="en-US" sz="5600" b="1" dirty="0">
                <a:solidFill>
                  <a:schemeClr val="accent3">
                    <a:lumMod val="25000"/>
                  </a:schemeClr>
                </a:solidFill>
                <a:latin typeface="Abadi"/>
              </a:rPr>
              <a:t>1. Data collection:</a:t>
            </a:r>
          </a:p>
          <a:p>
            <a:pPr lvl="1">
              <a:lnSpc>
                <a:spcPct val="120000"/>
              </a:lnSpc>
              <a:spcBef>
                <a:spcPts val="1400"/>
              </a:spcBef>
            </a:pPr>
            <a:r>
              <a:rPr lang="en-US" sz="4800" dirty="0">
                <a:solidFill>
                  <a:srgbClr val="1C7DDB"/>
                </a:solidFill>
                <a:latin typeface="Abadi"/>
              </a:rPr>
              <a:t>Data collection was performed using:</a:t>
            </a:r>
          </a:p>
          <a:p>
            <a:pPr lvl="2">
              <a:lnSpc>
                <a:spcPct val="120000"/>
              </a:lnSpc>
              <a:spcBef>
                <a:spcPts val="1400"/>
              </a:spcBef>
            </a:pPr>
            <a:r>
              <a:rPr lang="en-US" sz="4400" dirty="0">
                <a:solidFill>
                  <a:srgbClr val="1C7DDB"/>
                </a:solidFill>
                <a:latin typeface="Abadi"/>
              </a:rPr>
              <a:t>Space X Rest API </a:t>
            </a:r>
          </a:p>
          <a:p>
            <a:pPr lvl="2">
              <a:lnSpc>
                <a:spcPct val="120000"/>
              </a:lnSpc>
              <a:spcBef>
                <a:spcPts val="1400"/>
              </a:spcBef>
            </a:pPr>
            <a:r>
              <a:rPr lang="en-US" sz="4400" dirty="0">
                <a:solidFill>
                  <a:srgbClr val="1C7DDB"/>
                </a:solidFill>
                <a:latin typeface="Abadi"/>
              </a:rPr>
              <a:t>Web Scraping from Wikipedia</a:t>
            </a:r>
          </a:p>
          <a:p>
            <a:pPr marL="0" indent="0">
              <a:lnSpc>
                <a:spcPct val="120000"/>
              </a:lnSpc>
              <a:spcBef>
                <a:spcPts val="1400"/>
              </a:spcBef>
              <a:buNone/>
            </a:pPr>
            <a:r>
              <a:rPr lang="en-US" sz="5600" b="1" dirty="0">
                <a:solidFill>
                  <a:schemeClr val="accent3">
                    <a:lumMod val="25000"/>
                  </a:schemeClr>
                </a:solidFill>
                <a:latin typeface="Abadi"/>
              </a:rPr>
              <a:t>2. Data Wrangling:</a:t>
            </a:r>
          </a:p>
          <a:p>
            <a:pPr lvl="1">
              <a:lnSpc>
                <a:spcPct val="120000"/>
              </a:lnSpc>
              <a:spcBef>
                <a:spcPts val="1400"/>
              </a:spcBef>
            </a:pPr>
            <a:r>
              <a:rPr lang="en-US" sz="4800" dirty="0">
                <a:solidFill>
                  <a:srgbClr val="1C7DDB"/>
                </a:solidFill>
                <a:latin typeface="Abadi"/>
              </a:rPr>
              <a:t>The data was transformed to make it suitable for Machine learning:</a:t>
            </a:r>
          </a:p>
          <a:p>
            <a:pPr lvl="2">
              <a:lnSpc>
                <a:spcPct val="120000"/>
              </a:lnSpc>
              <a:spcBef>
                <a:spcPts val="1400"/>
              </a:spcBef>
            </a:pPr>
            <a:r>
              <a:rPr lang="en-US" sz="4400" dirty="0">
                <a:solidFill>
                  <a:srgbClr val="1C7DDB"/>
                </a:solidFill>
                <a:latin typeface="Abadi"/>
              </a:rPr>
              <a:t>Performing one Hot encoding on data fields to express each categoric variable as a binary vector </a:t>
            </a:r>
          </a:p>
          <a:p>
            <a:pPr lvl="2">
              <a:lnSpc>
                <a:spcPct val="120000"/>
              </a:lnSpc>
              <a:spcBef>
                <a:spcPts val="1400"/>
              </a:spcBef>
            </a:pPr>
            <a:r>
              <a:rPr lang="en-US" sz="4400" dirty="0">
                <a:solidFill>
                  <a:srgbClr val="1C7DDB"/>
                </a:solidFill>
                <a:latin typeface="Abadi"/>
              </a:rPr>
              <a:t>Dropping irrelevant columns and dealing with missing values appropriately </a:t>
            </a:r>
          </a:p>
          <a:p>
            <a:pPr marL="0" indent="0">
              <a:lnSpc>
                <a:spcPct val="120000"/>
              </a:lnSpc>
              <a:spcBef>
                <a:spcPts val="1400"/>
              </a:spcBef>
              <a:buNone/>
            </a:pPr>
            <a:r>
              <a:rPr lang="en-US" sz="5600" b="1" dirty="0">
                <a:solidFill>
                  <a:schemeClr val="accent3">
                    <a:lumMod val="25000"/>
                  </a:schemeClr>
                </a:solidFill>
                <a:latin typeface="Abadi"/>
              </a:rPr>
              <a:t>3. Exploratory Data Analysis (EDA) using Visualization and SQL</a:t>
            </a:r>
          </a:p>
          <a:p>
            <a:pPr lvl="1">
              <a:lnSpc>
                <a:spcPct val="120000"/>
              </a:lnSpc>
              <a:spcBef>
                <a:spcPts val="1400"/>
              </a:spcBef>
            </a:pPr>
            <a:r>
              <a:rPr lang="en-US" sz="5600" dirty="0">
                <a:solidFill>
                  <a:srgbClr val="1C7DDB"/>
                </a:solidFill>
                <a:latin typeface="Abadi"/>
              </a:rPr>
              <a:t>EDA was performed by plotting Bar and Scatter Graphs to visualize the relationships between the rocket variables, and identify any patterns in the data. </a:t>
            </a:r>
          </a:p>
          <a:p>
            <a:pPr lvl="1">
              <a:lnSpc>
                <a:spcPct val="120000"/>
              </a:lnSpc>
              <a:spcBef>
                <a:spcPts val="1400"/>
              </a:spcBef>
            </a:pPr>
            <a:r>
              <a:rPr lang="en-US" sz="5600" dirty="0">
                <a:solidFill>
                  <a:srgbClr val="1C7DDB"/>
                </a:solidFill>
                <a:latin typeface="Abadi"/>
              </a:rPr>
              <a:t>SQL queries were used to drill down into the relationships between different variables. </a:t>
            </a:r>
          </a:p>
          <a:p>
            <a:pPr marL="0" indent="0">
              <a:lnSpc>
                <a:spcPct val="120000"/>
              </a:lnSpc>
              <a:spcBef>
                <a:spcPts val="1400"/>
              </a:spcBef>
              <a:buNone/>
            </a:pPr>
            <a:r>
              <a:rPr lang="en-US" sz="5600" b="1" dirty="0">
                <a:solidFill>
                  <a:schemeClr val="accent3">
                    <a:lumMod val="25000"/>
                  </a:schemeClr>
                </a:solidFill>
                <a:latin typeface="Abadi"/>
              </a:rPr>
              <a:t>4. Interactive Visual Analytics using Folium and </a:t>
            </a:r>
            <a:r>
              <a:rPr lang="en-US" sz="5600" b="1" dirty="0" err="1">
                <a:solidFill>
                  <a:schemeClr val="accent3">
                    <a:lumMod val="25000"/>
                  </a:schemeClr>
                </a:solidFill>
                <a:latin typeface="Abadi"/>
              </a:rPr>
              <a:t>Plotly</a:t>
            </a:r>
            <a:r>
              <a:rPr lang="en-US" sz="5600" b="1" dirty="0">
                <a:solidFill>
                  <a:schemeClr val="accent3">
                    <a:lumMod val="25000"/>
                  </a:schemeClr>
                </a:solidFill>
                <a:latin typeface="Abadi"/>
              </a:rPr>
              <a:t> Dash</a:t>
            </a:r>
          </a:p>
          <a:p>
            <a:pPr marL="0" indent="0">
              <a:lnSpc>
                <a:spcPct val="120000"/>
              </a:lnSpc>
              <a:spcBef>
                <a:spcPts val="1400"/>
              </a:spcBef>
              <a:buNone/>
            </a:pPr>
            <a:r>
              <a:rPr lang="en-US" sz="5600" b="1" dirty="0">
                <a:solidFill>
                  <a:schemeClr val="accent3">
                    <a:lumMod val="25000"/>
                  </a:schemeClr>
                </a:solidFill>
                <a:latin typeface="Abadi"/>
              </a:rPr>
              <a:t>5. Predictive Analysis using Classification Models</a:t>
            </a:r>
          </a:p>
          <a:p>
            <a:pPr lvl="1">
              <a:lnSpc>
                <a:spcPct val="120000"/>
              </a:lnSpc>
              <a:spcBef>
                <a:spcPts val="1400"/>
              </a:spcBef>
            </a:pPr>
            <a:r>
              <a:rPr lang="en-US" sz="4800" dirty="0">
                <a:solidFill>
                  <a:srgbClr val="1C7DDB"/>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9450" y="1435100"/>
            <a:ext cx="10242550" cy="4803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 X launch data was gathered using the Space X Rest API and Web scraping of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Rest API: </a:t>
            </a:r>
          </a:p>
          <a:p>
            <a:pPr lvl="2">
              <a:lnSpc>
                <a:spcPct val="100000"/>
              </a:lnSpc>
              <a:spcBef>
                <a:spcPts val="1400"/>
              </a:spcBef>
            </a:pPr>
            <a:r>
              <a:rPr lang="en-US" sz="1600" dirty="0">
                <a:solidFill>
                  <a:srgbClr val="1C7DDB"/>
                </a:solidFill>
                <a:latin typeface="Abadi" panose="020B0604020104020204" pitchFamily="34" charset="0"/>
              </a:rPr>
              <a:t>The data contained information relating to; the type of rocket, the payload used, launch specifications, landing specifications and the outcome of the landing</a:t>
            </a: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br>
              <a:rPr lang="en-US" sz="1600" dirty="0">
                <a:solidFill>
                  <a:schemeClr val="accent3">
                    <a:lumMod val="25000"/>
                  </a:schemeClr>
                </a:solidFill>
                <a:latin typeface="Abadi" panose="020B0604020104020204" pitchFamily="34" charset="0"/>
              </a:rPr>
            </a:br>
            <a:endParaRPr lang="en-US" sz="1600" dirty="0">
              <a:solidFill>
                <a:schemeClr val="accent3">
                  <a:lumMod val="25000"/>
                </a:schemeClr>
              </a:solidFill>
              <a:latin typeface="Abadi" panose="020B0604020104020204" pitchFamily="34" charset="0"/>
            </a:endParaRPr>
          </a:p>
          <a:p>
            <a:pPr lvl="2">
              <a:lnSpc>
                <a:spcPct val="100000"/>
              </a:lnSpc>
              <a:spcBef>
                <a:spcPts val="1400"/>
              </a:spcBef>
            </a:pP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lvl="2">
              <a:lnSpc>
                <a:spcPct val="100000"/>
              </a:lnSpc>
              <a:spcBef>
                <a:spcPts val="1400"/>
              </a:spcBef>
            </a:pPr>
            <a:r>
              <a:rPr lang="en-US" sz="1600" dirty="0">
                <a:solidFill>
                  <a:srgbClr val="1C7DDB"/>
                </a:solidFill>
                <a:latin typeface="Abadi" panose="020B0604020104020204" pitchFamily="34" charset="0"/>
              </a:rPr>
              <a:t>The data obtained specifically focused on the Falcon 9 Launch and Landing Information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lvl="2">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4845FD7E-E21B-674D-BF78-8355893B2D2A}"/>
              </a:ext>
            </a:extLst>
          </p:cNvPr>
          <p:cNvGraphicFramePr/>
          <p:nvPr>
            <p:extLst>
              <p:ext uri="{D42A27DB-BD31-4B8C-83A1-F6EECF244321}">
                <p14:modId xmlns:p14="http://schemas.microsoft.com/office/powerpoint/2010/main" val="1224544339"/>
              </p:ext>
            </p:extLst>
          </p:nvPr>
        </p:nvGraphicFramePr>
        <p:xfrm>
          <a:off x="3257551" y="3571875"/>
          <a:ext cx="5543549" cy="800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76BFC7DC-94BB-B24D-BF07-F997FEBFC125}"/>
              </a:ext>
            </a:extLst>
          </p:cNvPr>
          <p:cNvGraphicFramePr/>
          <p:nvPr>
            <p:extLst>
              <p:ext uri="{D42A27DB-BD31-4B8C-83A1-F6EECF244321}">
                <p14:modId xmlns:p14="http://schemas.microsoft.com/office/powerpoint/2010/main" val="2382973131"/>
              </p:ext>
            </p:extLst>
          </p:nvPr>
        </p:nvGraphicFramePr>
        <p:xfrm>
          <a:off x="1940498" y="5296029"/>
          <a:ext cx="8632251" cy="15619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90852" y="2788348"/>
            <a:ext cx="4187825" cy="3709987"/>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000" dirty="0">
              <a:solidFill>
                <a:srgbClr val="FF0000"/>
              </a:solidFill>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000" dirty="0">
                <a:solidFill>
                  <a:srgbClr val="FF0000"/>
                </a:solidFill>
                <a:hlinkClick r:id="rId4"/>
              </a:rPr>
              <a:t>GITHUB URL to NOTEBOOK</a:t>
            </a:r>
            <a:endParaRPr lang="en-US" sz="2000" dirty="0">
              <a:solidFill>
                <a:srgbClr val="FF0000"/>
              </a:solidFill>
            </a:endParaRPr>
          </a:p>
          <a:p>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80100" y="942975"/>
            <a:ext cx="6311900" cy="5915025"/>
          </a:xfrm>
          <a:prstGeom prst="rect">
            <a:avLst/>
          </a:prstGeom>
          <a:noFill/>
          <a:ln>
            <a:noFill/>
            <a:prstDash val="dash"/>
          </a:ln>
        </p:spPr>
        <p:txBody>
          <a:bodyPr vert="horz" lIns="91440" tIns="45720" rIns="91440" bIns="45720" rtlCol="0" anchor="t">
            <a:normAutofit/>
          </a:bodyPr>
          <a:lstStyle/>
          <a:p>
            <a:pPr marL="342900" indent="-342900">
              <a:buAutoNum type="arabicPeriod"/>
            </a:pPr>
            <a:r>
              <a:rPr lang="en-US" sz="1600" dirty="0">
                <a:solidFill>
                  <a:srgbClr val="1C7DDB"/>
                </a:solidFill>
                <a:latin typeface="Abadi"/>
              </a:rPr>
              <a:t>Get Response from API </a:t>
            </a:r>
            <a:br>
              <a:rPr lang="en-US" sz="1600" dirty="0">
                <a:solidFill>
                  <a:srgbClr val="1C7DDB"/>
                </a:solidFill>
                <a:latin typeface="Abadi"/>
              </a:rPr>
            </a:b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r>
              <a:rPr lang="en-US" sz="1600" dirty="0">
                <a:solidFill>
                  <a:srgbClr val="1C7DDB"/>
                </a:solidFill>
                <a:latin typeface="Abadi"/>
              </a:rPr>
              <a:t>2. Convert response to JSON </a:t>
            </a:r>
            <a:br>
              <a:rPr lang="en-US" sz="1600" dirty="0">
                <a:solidFill>
                  <a:srgbClr val="1C7DDB"/>
                </a:solidFill>
                <a:latin typeface="Abadi"/>
              </a:rPr>
            </a:br>
            <a:endParaRPr lang="en-US" sz="1600" dirty="0">
              <a:solidFill>
                <a:srgbClr val="1C7DDB"/>
              </a:solidFill>
              <a:latin typeface="Abadi"/>
            </a:endParaRPr>
          </a:p>
          <a:p>
            <a:pPr marL="0" indent="0">
              <a:buNone/>
            </a:pPr>
            <a:r>
              <a:rPr lang="en-US" sz="1600" dirty="0">
                <a:solidFill>
                  <a:srgbClr val="1C7DDB"/>
                </a:solidFill>
                <a:latin typeface="Abadi"/>
              </a:rPr>
              <a:t>3. Clean Data using custom functions</a:t>
            </a:r>
            <a:br>
              <a:rPr lang="en-US" sz="1600" dirty="0">
                <a:solidFill>
                  <a:srgbClr val="1C7DDB"/>
                </a:solidFill>
                <a:latin typeface="Abadi"/>
              </a:rPr>
            </a:br>
            <a:br>
              <a:rPr lang="en-US" sz="1600" dirty="0">
                <a:solidFill>
                  <a:srgbClr val="1C7DDB"/>
                </a:solidFill>
                <a:latin typeface="Abadi"/>
              </a:rPr>
            </a:br>
            <a:endParaRPr lang="en-US" sz="1600" dirty="0">
              <a:solidFill>
                <a:srgbClr val="1C7DDB"/>
              </a:solidFill>
              <a:latin typeface="Abadi"/>
            </a:endParaRPr>
          </a:p>
          <a:p>
            <a:pPr marL="0" indent="0">
              <a:buNone/>
            </a:pPr>
            <a:r>
              <a:rPr lang="en-US" sz="1600" dirty="0">
                <a:solidFill>
                  <a:srgbClr val="1C7DDB"/>
                </a:solidFill>
                <a:latin typeface="Abadi"/>
              </a:rPr>
              <a:t>4. Create Dataframe </a:t>
            </a:r>
          </a:p>
          <a:p>
            <a:pPr marL="0" indent="0">
              <a:buNone/>
            </a:pPr>
            <a:br>
              <a:rPr lang="en-US" sz="1600" dirty="0">
                <a:solidFill>
                  <a:srgbClr val="1C7DDB"/>
                </a:solidFill>
                <a:latin typeface="Abadi"/>
              </a:rPr>
            </a:b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r>
              <a:rPr lang="en-US" sz="1600" dirty="0">
                <a:solidFill>
                  <a:srgbClr val="1C7DDB"/>
                </a:solidFill>
                <a:latin typeface="Abadi"/>
              </a:rPr>
              <a:t>5. Filter Dataframe and Export Data to CSV</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F1BBC77C-7969-2748-92A4-D1060F492E48}"/>
              </a:ext>
            </a:extLst>
          </p:cNvPr>
          <p:cNvGraphicFramePr/>
          <p:nvPr>
            <p:extLst>
              <p:ext uri="{D42A27DB-BD31-4B8C-83A1-F6EECF244321}">
                <p14:modId xmlns:p14="http://schemas.microsoft.com/office/powerpoint/2010/main" val="632104645"/>
              </p:ext>
            </p:extLst>
          </p:nvPr>
        </p:nvGraphicFramePr>
        <p:xfrm>
          <a:off x="-503236" y="1613159"/>
          <a:ext cx="6307137" cy="40161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a:extLst>
              <a:ext uri="{FF2B5EF4-FFF2-40B4-BE49-F238E27FC236}">
                <a16:creationId xmlns:a16="http://schemas.microsoft.com/office/drawing/2014/main" id="{04D5BD17-EAEE-7047-A163-F331FCD640BA}"/>
              </a:ext>
            </a:extLst>
          </p:cNvPr>
          <p:cNvPicPr>
            <a:picLocks noChangeAspect="1"/>
          </p:cNvPicPr>
          <p:nvPr/>
        </p:nvPicPr>
        <p:blipFill>
          <a:blip r:embed="rId10"/>
          <a:stretch>
            <a:fillRect/>
          </a:stretch>
        </p:blipFill>
        <p:spPr>
          <a:xfrm>
            <a:off x="6490709" y="1342694"/>
            <a:ext cx="4291046" cy="671831"/>
          </a:xfrm>
          <a:prstGeom prst="rect">
            <a:avLst/>
          </a:prstGeom>
        </p:spPr>
      </p:pic>
      <p:pic>
        <p:nvPicPr>
          <p:cNvPr id="10" name="Picture 9">
            <a:extLst>
              <a:ext uri="{FF2B5EF4-FFF2-40B4-BE49-F238E27FC236}">
                <a16:creationId xmlns:a16="http://schemas.microsoft.com/office/drawing/2014/main" id="{0D451484-45E2-F749-A337-262B0A4D4D4F}"/>
              </a:ext>
            </a:extLst>
          </p:cNvPr>
          <p:cNvPicPr>
            <a:picLocks noChangeAspect="1"/>
          </p:cNvPicPr>
          <p:nvPr/>
        </p:nvPicPr>
        <p:blipFill>
          <a:blip r:embed="rId11"/>
          <a:stretch>
            <a:fillRect/>
          </a:stretch>
        </p:blipFill>
        <p:spPr>
          <a:xfrm>
            <a:off x="6619312" y="2418849"/>
            <a:ext cx="4033839" cy="395475"/>
          </a:xfrm>
          <a:prstGeom prst="rect">
            <a:avLst/>
          </a:prstGeom>
        </p:spPr>
      </p:pic>
      <p:pic>
        <p:nvPicPr>
          <p:cNvPr id="12" name="Picture 11">
            <a:extLst>
              <a:ext uri="{FF2B5EF4-FFF2-40B4-BE49-F238E27FC236}">
                <a16:creationId xmlns:a16="http://schemas.microsoft.com/office/drawing/2014/main" id="{DF624DA3-DEB3-2843-ACE2-A5AA211A74E8}"/>
              </a:ext>
            </a:extLst>
          </p:cNvPr>
          <p:cNvPicPr>
            <a:picLocks noChangeAspect="1"/>
          </p:cNvPicPr>
          <p:nvPr/>
        </p:nvPicPr>
        <p:blipFill>
          <a:blip r:embed="rId12"/>
          <a:stretch>
            <a:fillRect/>
          </a:stretch>
        </p:blipFill>
        <p:spPr>
          <a:xfrm>
            <a:off x="7231925" y="3106851"/>
            <a:ext cx="2160588" cy="728873"/>
          </a:xfrm>
          <a:prstGeom prst="rect">
            <a:avLst/>
          </a:prstGeom>
        </p:spPr>
      </p:pic>
      <p:pic>
        <p:nvPicPr>
          <p:cNvPr id="14" name="Picture 13">
            <a:extLst>
              <a:ext uri="{FF2B5EF4-FFF2-40B4-BE49-F238E27FC236}">
                <a16:creationId xmlns:a16="http://schemas.microsoft.com/office/drawing/2014/main" id="{27F1A54D-2503-ED40-8718-3B72D84B4E25}"/>
              </a:ext>
            </a:extLst>
          </p:cNvPr>
          <p:cNvPicPr>
            <a:picLocks noChangeAspect="1"/>
          </p:cNvPicPr>
          <p:nvPr/>
        </p:nvPicPr>
        <p:blipFill>
          <a:blip r:embed="rId13"/>
          <a:stretch>
            <a:fillRect/>
          </a:stretch>
        </p:blipFill>
        <p:spPr>
          <a:xfrm>
            <a:off x="7097781" y="4071935"/>
            <a:ext cx="2910814" cy="1657353"/>
          </a:xfrm>
          <a:prstGeom prst="rect">
            <a:avLst/>
          </a:prstGeom>
        </p:spPr>
      </p:pic>
      <p:pic>
        <p:nvPicPr>
          <p:cNvPr id="16" name="Picture 15">
            <a:extLst>
              <a:ext uri="{FF2B5EF4-FFF2-40B4-BE49-F238E27FC236}">
                <a16:creationId xmlns:a16="http://schemas.microsoft.com/office/drawing/2014/main" id="{92768ECB-0381-7A4D-9B3D-67D7CC3522A2}"/>
              </a:ext>
            </a:extLst>
          </p:cNvPr>
          <p:cNvPicPr>
            <a:picLocks noChangeAspect="1"/>
          </p:cNvPicPr>
          <p:nvPr/>
        </p:nvPicPr>
        <p:blipFill>
          <a:blip r:embed="rId14"/>
          <a:stretch>
            <a:fillRect/>
          </a:stretch>
        </p:blipFill>
        <p:spPr>
          <a:xfrm>
            <a:off x="6490709" y="6206634"/>
            <a:ext cx="5061775" cy="46191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640E225-85C2-984B-81E6-373B7B569183}"/>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
        <p:nvSpPr>
          <p:cNvPr id="4" name="Text Placeholder 2">
            <a:extLst>
              <a:ext uri="{FF2B5EF4-FFF2-40B4-BE49-F238E27FC236}">
                <a16:creationId xmlns:a16="http://schemas.microsoft.com/office/drawing/2014/main" id="{6C673B98-5B9B-B246-8F6D-00E1DA03A9B4}"/>
              </a:ext>
            </a:extLst>
          </p:cNvPr>
          <p:cNvSpPr txBox="1">
            <a:spLocks/>
          </p:cNvSpPr>
          <p:nvPr/>
        </p:nvSpPr>
        <p:spPr>
          <a:xfrm>
            <a:off x="689207" y="2572297"/>
            <a:ext cx="3458890" cy="428570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rgbClr val="FF0000"/>
              </a:solidFill>
              <a:latin typeface="Abadi" panose="020B0604020104020204" pitchFamily="34" charset="0"/>
              <a:hlinkClick r:id="rId2">
                <a:extLst>
                  <a:ext uri="{A12FA001-AC4F-418D-AE19-62706E023703}">
                    <ahyp:hlinkClr xmlns:ahyp="http://schemas.microsoft.com/office/drawing/2018/hyperlinkcolor" val="tx"/>
                  </a:ext>
                </a:extLst>
              </a:hlinkClick>
            </a:endParaRPr>
          </a:p>
          <a:p>
            <a:pPr marL="0" indent="0">
              <a:lnSpc>
                <a:spcPct val="100000"/>
              </a:lnSpc>
              <a:spcBef>
                <a:spcPts val="1400"/>
              </a:spcBef>
              <a:buFont typeface="Arial" panose="020B0604020202020204" pitchFamily="34" charset="0"/>
              <a:buNone/>
            </a:pPr>
            <a:endParaRPr lang="en-US" sz="2200" dirty="0">
              <a:solidFill>
                <a:srgbClr val="FF0000"/>
              </a:solidFill>
              <a:latin typeface="Abadi" panose="020B0604020104020204" pitchFamily="34" charset="0"/>
              <a:hlinkClick r:id="rId2">
                <a:extLst>
                  <a:ext uri="{A12FA001-AC4F-418D-AE19-62706E023703}">
                    <ahyp:hlinkClr xmlns:ahyp="http://schemas.microsoft.com/office/drawing/2018/hyperlinkcolor" val="tx"/>
                  </a:ext>
                </a:extLst>
              </a:hlinkClick>
            </a:endParaRPr>
          </a:p>
          <a:p>
            <a:pPr marL="0" indent="0">
              <a:lnSpc>
                <a:spcPct val="100000"/>
              </a:lnSpc>
              <a:spcBef>
                <a:spcPts val="1400"/>
              </a:spcBef>
              <a:buFont typeface="Arial" panose="020B0604020202020204" pitchFamily="34" charset="0"/>
              <a:buNone/>
            </a:pPr>
            <a:endParaRPr lang="en-US" sz="2200" dirty="0">
              <a:solidFill>
                <a:srgbClr val="FF0000"/>
              </a:solidFill>
              <a:latin typeface="Abadi" panose="020B0604020104020204" pitchFamily="34" charset="0"/>
              <a:hlinkClick r:id="rId2">
                <a:extLst>
                  <a:ext uri="{A12FA001-AC4F-418D-AE19-62706E023703}">
                    <ahyp:hlinkClr xmlns:ahyp="http://schemas.microsoft.com/office/drawing/2018/hyperlinkcolor" val="tx"/>
                  </a:ext>
                </a:extLst>
              </a:hlinkClick>
            </a:endParaRPr>
          </a:p>
          <a:p>
            <a:pPr marL="0" indent="0">
              <a:lnSpc>
                <a:spcPct val="100000"/>
              </a:lnSpc>
              <a:spcBef>
                <a:spcPts val="1400"/>
              </a:spcBef>
              <a:buFont typeface="Arial" panose="020B0604020202020204" pitchFamily="34" charset="0"/>
              <a:buNone/>
            </a:pPr>
            <a:endParaRPr lang="en-US" sz="2200" dirty="0">
              <a:solidFill>
                <a:srgbClr val="FF0000"/>
              </a:solidFill>
              <a:latin typeface="Abadi" panose="020B0604020104020204" pitchFamily="34" charset="0"/>
              <a:hlinkClick r:id="rId2">
                <a:extLst>
                  <a:ext uri="{A12FA001-AC4F-418D-AE19-62706E023703}">
                    <ahyp:hlinkClr xmlns:ahyp="http://schemas.microsoft.com/office/drawing/2018/hyperlinkcolor" val="tx"/>
                  </a:ext>
                </a:extLst>
              </a:hlinkClick>
            </a:endParaRPr>
          </a:p>
          <a:p>
            <a:pPr marL="0" indent="0">
              <a:lnSpc>
                <a:spcPct val="100000"/>
              </a:lnSpc>
              <a:spcBef>
                <a:spcPts val="1400"/>
              </a:spcBef>
              <a:buFont typeface="Arial" panose="020B0604020202020204" pitchFamily="34" charset="0"/>
              <a:buNone/>
            </a:pPr>
            <a:r>
              <a:rPr lang="en-US" sz="2200" dirty="0">
                <a:solidFill>
                  <a:srgbClr val="FF0000"/>
                </a:solidFill>
                <a:latin typeface="Abadi" panose="020B0604020104020204" pitchFamily="34" charset="0"/>
                <a:hlinkClick r:id="rId2"/>
              </a:rPr>
              <a:t>GITHUB URL to NOTEBOOK  </a:t>
            </a:r>
            <a:endParaRPr lang="en-US" sz="2200" dirty="0">
              <a:solidFill>
                <a:srgbClr val="FF0000"/>
              </a:solidFill>
              <a:latin typeface="Abadi" panose="020B0604020104020204" pitchFamily="34" charset="0"/>
            </a:endParaRPr>
          </a:p>
        </p:txBody>
      </p:sp>
      <p:sp>
        <p:nvSpPr>
          <p:cNvPr id="5" name="Title 1">
            <a:extLst>
              <a:ext uri="{FF2B5EF4-FFF2-40B4-BE49-F238E27FC236}">
                <a16:creationId xmlns:a16="http://schemas.microsoft.com/office/drawing/2014/main" id="{F803F8DD-3C1A-2D4D-B847-273BC8D6508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742950" indent="-742950">
              <a:buFont typeface="+mj-lt"/>
              <a:buAutoNum type="arabicPeriod"/>
            </a:pPr>
            <a:endParaRPr lang="en-US">
              <a:solidFill>
                <a:srgbClr val="1C7DDB"/>
              </a:solidFill>
              <a:latin typeface="Abadi"/>
            </a:endParaRPr>
          </a:p>
        </p:txBody>
      </p:sp>
      <p:sp>
        <p:nvSpPr>
          <p:cNvPr id="6" name="Title 1">
            <a:extLst>
              <a:ext uri="{FF2B5EF4-FFF2-40B4-BE49-F238E27FC236}">
                <a16:creationId xmlns:a16="http://schemas.microsoft.com/office/drawing/2014/main" id="{D3728E73-B167-D243-9825-FCEA698B1A04}"/>
              </a:ext>
            </a:extLst>
          </p:cNvPr>
          <p:cNvSpPr txBox="1">
            <a:spLocks/>
          </p:cNvSpPr>
          <p:nvPr/>
        </p:nvSpPr>
        <p:spPr>
          <a:xfrm>
            <a:off x="855662" y="551855"/>
            <a:ext cx="4945063"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C000"/>
                </a:solidFill>
                <a:latin typeface="Abadi"/>
              </a:rPr>
              <a:t>Data Collection - Scraping</a:t>
            </a:r>
            <a:endParaRPr lang="en-US" dirty="0">
              <a:solidFill>
                <a:srgbClr val="FFC000"/>
              </a:solidFill>
            </a:endParaRPr>
          </a:p>
        </p:txBody>
      </p:sp>
      <p:graphicFrame>
        <p:nvGraphicFramePr>
          <p:cNvPr id="8" name="Diagram 7">
            <a:extLst>
              <a:ext uri="{FF2B5EF4-FFF2-40B4-BE49-F238E27FC236}">
                <a16:creationId xmlns:a16="http://schemas.microsoft.com/office/drawing/2014/main" id="{C2E31AB1-2E55-F046-AF74-47F23BD65514}"/>
              </a:ext>
            </a:extLst>
          </p:cNvPr>
          <p:cNvGraphicFramePr/>
          <p:nvPr>
            <p:extLst>
              <p:ext uri="{D42A27DB-BD31-4B8C-83A1-F6EECF244321}">
                <p14:modId xmlns:p14="http://schemas.microsoft.com/office/powerpoint/2010/main" val="1519547115"/>
              </p:ext>
            </p:extLst>
          </p:nvPr>
        </p:nvGraphicFramePr>
        <p:xfrm>
          <a:off x="-185120" y="826379"/>
          <a:ext cx="5140251" cy="5389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729273BD-BB48-964E-A1DE-B002CBF0321A}"/>
              </a:ext>
            </a:extLst>
          </p:cNvPr>
          <p:cNvSpPr txBox="1"/>
          <p:nvPr/>
        </p:nvSpPr>
        <p:spPr>
          <a:xfrm>
            <a:off x="5557763" y="0"/>
            <a:ext cx="5572125" cy="6740307"/>
          </a:xfrm>
          <a:prstGeom prst="rect">
            <a:avLst/>
          </a:prstGeom>
          <a:noFill/>
        </p:spPr>
        <p:txBody>
          <a:bodyPr wrap="square" rtlCol="0">
            <a:spAutoFit/>
          </a:bodyPr>
          <a:lstStyle/>
          <a:p>
            <a:r>
              <a:rPr lang="en-US" dirty="0"/>
              <a:t>1. Get response from HTML </a:t>
            </a:r>
          </a:p>
          <a:p>
            <a:endParaRPr lang="en-US" dirty="0"/>
          </a:p>
          <a:p>
            <a:endParaRPr lang="en-US" dirty="0"/>
          </a:p>
          <a:p>
            <a:r>
              <a:rPr lang="en-US" dirty="0"/>
              <a:t>2. Create Beautiful Soup Object </a:t>
            </a:r>
          </a:p>
          <a:p>
            <a:endParaRPr lang="en-US" dirty="0"/>
          </a:p>
          <a:p>
            <a:endParaRPr lang="en-US" dirty="0"/>
          </a:p>
          <a:p>
            <a:r>
              <a:rPr lang="en-US" dirty="0"/>
              <a:t>3. Find Data using tables and obtain column names</a:t>
            </a:r>
          </a:p>
          <a:p>
            <a:endParaRPr lang="en-US" dirty="0"/>
          </a:p>
          <a:p>
            <a:endParaRPr lang="en-US" dirty="0"/>
          </a:p>
          <a:p>
            <a:endParaRPr lang="en-US" dirty="0"/>
          </a:p>
          <a:p>
            <a:endParaRPr lang="en-US" dirty="0"/>
          </a:p>
          <a:p>
            <a:endParaRPr lang="en-US" dirty="0"/>
          </a:p>
          <a:p>
            <a:r>
              <a:rPr lang="en-US" dirty="0"/>
              <a:t>4. Extract Data by appending to dictionary (See in notebook by following </a:t>
            </a:r>
            <a:r>
              <a:rPr lang="en-US" dirty="0" err="1"/>
              <a:t>Github</a:t>
            </a:r>
            <a:r>
              <a:rPr lang="en-US" dirty="0"/>
              <a:t> URL) </a:t>
            </a:r>
          </a:p>
          <a:p>
            <a:endParaRPr lang="en-US" dirty="0"/>
          </a:p>
          <a:p>
            <a:endParaRPr lang="en-US" dirty="0"/>
          </a:p>
          <a:p>
            <a:endParaRPr lang="en-US" dirty="0"/>
          </a:p>
          <a:p>
            <a:endParaRPr lang="en-US" dirty="0"/>
          </a:p>
          <a:p>
            <a:endParaRPr lang="en-US" dirty="0"/>
          </a:p>
          <a:p>
            <a:r>
              <a:rPr lang="en-US" dirty="0"/>
              <a:t>5. Create Dataframe using Dictionary </a:t>
            </a:r>
          </a:p>
          <a:p>
            <a:endParaRPr lang="en-US" dirty="0"/>
          </a:p>
          <a:p>
            <a:endParaRPr lang="en-US" dirty="0"/>
          </a:p>
          <a:p>
            <a:r>
              <a:rPr lang="en-US" dirty="0"/>
              <a:t>6. Export Dataframe to CSV file </a:t>
            </a:r>
          </a:p>
          <a:p>
            <a:endParaRPr lang="en-US" dirty="0"/>
          </a:p>
        </p:txBody>
      </p:sp>
      <p:pic>
        <p:nvPicPr>
          <p:cNvPr id="13" name="Picture 12">
            <a:extLst>
              <a:ext uri="{FF2B5EF4-FFF2-40B4-BE49-F238E27FC236}">
                <a16:creationId xmlns:a16="http://schemas.microsoft.com/office/drawing/2014/main" id="{BE2B3119-9044-2249-86E5-5348172D10F7}"/>
              </a:ext>
            </a:extLst>
          </p:cNvPr>
          <p:cNvPicPr>
            <a:picLocks noChangeAspect="1"/>
          </p:cNvPicPr>
          <p:nvPr/>
        </p:nvPicPr>
        <p:blipFill>
          <a:blip r:embed="rId8"/>
          <a:stretch>
            <a:fillRect/>
          </a:stretch>
        </p:blipFill>
        <p:spPr>
          <a:xfrm>
            <a:off x="5631841" y="621615"/>
            <a:ext cx="3704632" cy="262533"/>
          </a:xfrm>
          <a:prstGeom prst="rect">
            <a:avLst/>
          </a:prstGeom>
        </p:spPr>
      </p:pic>
      <p:pic>
        <p:nvPicPr>
          <p:cNvPr id="15" name="Picture 14">
            <a:extLst>
              <a:ext uri="{FF2B5EF4-FFF2-40B4-BE49-F238E27FC236}">
                <a16:creationId xmlns:a16="http://schemas.microsoft.com/office/drawing/2014/main" id="{9D7AE152-5067-814D-AC27-3416763928BA}"/>
              </a:ext>
            </a:extLst>
          </p:cNvPr>
          <p:cNvPicPr>
            <a:picLocks noChangeAspect="1"/>
          </p:cNvPicPr>
          <p:nvPr/>
        </p:nvPicPr>
        <p:blipFill>
          <a:blip r:embed="rId9"/>
          <a:stretch>
            <a:fillRect/>
          </a:stretch>
        </p:blipFill>
        <p:spPr>
          <a:xfrm>
            <a:off x="5631841" y="329254"/>
            <a:ext cx="6560159" cy="279156"/>
          </a:xfrm>
          <a:prstGeom prst="rect">
            <a:avLst/>
          </a:prstGeom>
        </p:spPr>
      </p:pic>
      <p:pic>
        <p:nvPicPr>
          <p:cNvPr id="17" name="Picture 16">
            <a:extLst>
              <a:ext uri="{FF2B5EF4-FFF2-40B4-BE49-F238E27FC236}">
                <a16:creationId xmlns:a16="http://schemas.microsoft.com/office/drawing/2014/main" id="{1C4215F3-4ABF-3147-B1CA-8C03FF772410}"/>
              </a:ext>
            </a:extLst>
          </p:cNvPr>
          <p:cNvPicPr>
            <a:picLocks noChangeAspect="1"/>
          </p:cNvPicPr>
          <p:nvPr/>
        </p:nvPicPr>
        <p:blipFill>
          <a:blip r:embed="rId10"/>
          <a:stretch>
            <a:fillRect/>
          </a:stretch>
        </p:blipFill>
        <p:spPr>
          <a:xfrm>
            <a:off x="5800725" y="1167297"/>
            <a:ext cx="4759253" cy="259596"/>
          </a:xfrm>
          <a:prstGeom prst="rect">
            <a:avLst/>
          </a:prstGeom>
        </p:spPr>
      </p:pic>
      <p:pic>
        <p:nvPicPr>
          <p:cNvPr id="19" name="Picture 18">
            <a:extLst>
              <a:ext uri="{FF2B5EF4-FFF2-40B4-BE49-F238E27FC236}">
                <a16:creationId xmlns:a16="http://schemas.microsoft.com/office/drawing/2014/main" id="{20D111A6-F90D-2D43-8218-166D6A2F395A}"/>
              </a:ext>
            </a:extLst>
          </p:cNvPr>
          <p:cNvPicPr>
            <a:picLocks noChangeAspect="1"/>
          </p:cNvPicPr>
          <p:nvPr/>
        </p:nvPicPr>
        <p:blipFill>
          <a:blip r:embed="rId11"/>
          <a:stretch>
            <a:fillRect/>
          </a:stretch>
        </p:blipFill>
        <p:spPr>
          <a:xfrm>
            <a:off x="5678409" y="2054490"/>
            <a:ext cx="3236991" cy="236853"/>
          </a:xfrm>
          <a:prstGeom prst="rect">
            <a:avLst/>
          </a:prstGeom>
        </p:spPr>
      </p:pic>
      <p:pic>
        <p:nvPicPr>
          <p:cNvPr id="21" name="Picture 20">
            <a:extLst>
              <a:ext uri="{FF2B5EF4-FFF2-40B4-BE49-F238E27FC236}">
                <a16:creationId xmlns:a16="http://schemas.microsoft.com/office/drawing/2014/main" id="{EFBB0855-DFD3-A14B-89AE-82E361971574}"/>
              </a:ext>
            </a:extLst>
          </p:cNvPr>
          <p:cNvPicPr>
            <a:picLocks noChangeAspect="1"/>
          </p:cNvPicPr>
          <p:nvPr/>
        </p:nvPicPr>
        <p:blipFill>
          <a:blip r:embed="rId12"/>
          <a:stretch>
            <a:fillRect/>
          </a:stretch>
        </p:blipFill>
        <p:spPr>
          <a:xfrm>
            <a:off x="5678409" y="2288917"/>
            <a:ext cx="3924300" cy="924691"/>
          </a:xfrm>
          <a:prstGeom prst="rect">
            <a:avLst/>
          </a:prstGeom>
        </p:spPr>
      </p:pic>
      <p:pic>
        <p:nvPicPr>
          <p:cNvPr id="27" name="Picture 26">
            <a:extLst>
              <a:ext uri="{FF2B5EF4-FFF2-40B4-BE49-F238E27FC236}">
                <a16:creationId xmlns:a16="http://schemas.microsoft.com/office/drawing/2014/main" id="{AA00D70B-2035-8A43-A94A-C6169D0D5EFC}"/>
              </a:ext>
            </a:extLst>
          </p:cNvPr>
          <p:cNvPicPr>
            <a:picLocks noChangeAspect="1"/>
          </p:cNvPicPr>
          <p:nvPr/>
        </p:nvPicPr>
        <p:blipFill>
          <a:blip r:embed="rId13"/>
          <a:stretch>
            <a:fillRect/>
          </a:stretch>
        </p:blipFill>
        <p:spPr>
          <a:xfrm>
            <a:off x="9442450" y="3627889"/>
            <a:ext cx="2749550" cy="2079347"/>
          </a:xfrm>
          <a:prstGeom prst="rect">
            <a:avLst/>
          </a:prstGeom>
        </p:spPr>
      </p:pic>
      <p:pic>
        <p:nvPicPr>
          <p:cNvPr id="29" name="Picture 28">
            <a:extLst>
              <a:ext uri="{FF2B5EF4-FFF2-40B4-BE49-F238E27FC236}">
                <a16:creationId xmlns:a16="http://schemas.microsoft.com/office/drawing/2014/main" id="{D5A85EF7-730B-A245-8DC3-F22393A9C0B4}"/>
              </a:ext>
            </a:extLst>
          </p:cNvPr>
          <p:cNvPicPr>
            <a:picLocks noChangeAspect="1"/>
          </p:cNvPicPr>
          <p:nvPr/>
        </p:nvPicPr>
        <p:blipFill>
          <a:blip r:embed="rId14"/>
          <a:stretch>
            <a:fillRect/>
          </a:stretch>
        </p:blipFill>
        <p:spPr>
          <a:xfrm>
            <a:off x="5675276" y="5556467"/>
            <a:ext cx="2505075" cy="301537"/>
          </a:xfrm>
          <a:prstGeom prst="rect">
            <a:avLst/>
          </a:prstGeom>
        </p:spPr>
      </p:pic>
      <p:pic>
        <p:nvPicPr>
          <p:cNvPr id="31" name="Picture 30">
            <a:extLst>
              <a:ext uri="{FF2B5EF4-FFF2-40B4-BE49-F238E27FC236}">
                <a16:creationId xmlns:a16="http://schemas.microsoft.com/office/drawing/2014/main" id="{B22F0755-5224-484C-ABC4-9714A7565DC8}"/>
              </a:ext>
            </a:extLst>
          </p:cNvPr>
          <p:cNvPicPr>
            <a:picLocks noChangeAspect="1"/>
          </p:cNvPicPr>
          <p:nvPr/>
        </p:nvPicPr>
        <p:blipFill>
          <a:blip r:embed="rId15"/>
          <a:stretch>
            <a:fillRect/>
          </a:stretch>
        </p:blipFill>
        <p:spPr>
          <a:xfrm>
            <a:off x="5741256" y="6384285"/>
            <a:ext cx="3485802" cy="313096"/>
          </a:xfrm>
          <a:prstGeom prst="rect">
            <a:avLst/>
          </a:prstGeom>
        </p:spPr>
      </p:pic>
    </p:spTree>
    <p:extLst>
      <p:ext uri="{BB962C8B-B14F-4D97-AF65-F5344CB8AC3E}">
        <p14:creationId xmlns:p14="http://schemas.microsoft.com/office/powerpoint/2010/main" val="133479493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965</TotalTime>
  <Words>2806</Words>
  <Application>Microsoft Macintosh PowerPoint</Application>
  <PresentationFormat>Widescreen</PresentationFormat>
  <Paragraphs>409</Paragraphs>
  <Slides>47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Al Bayan Plain</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Tom Kostuch</cp:lastModifiedBy>
  <cp:revision>226</cp:revision>
  <dcterms:created xsi:type="dcterms:W3CDTF">2021-04-29T18:58:34Z</dcterms:created>
  <dcterms:modified xsi:type="dcterms:W3CDTF">2021-10-07T00:21:36Z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